
<file path=[Content_Types].xml><?xml version="1.0" encoding="utf-8"?>
<Types xmlns="http://schemas.openxmlformats.org/package/2006/content-types">
  <Default Extension="xml" ContentType="application/xml"/>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2"/>
  </p:notesMasterIdLst>
  <p:sldIdLst>
    <p:sldId id="326" r:id="rId2"/>
    <p:sldId id="327" r:id="rId3"/>
    <p:sldId id="328" r:id="rId4"/>
    <p:sldId id="329" r:id="rId5"/>
    <p:sldId id="330" r:id="rId6"/>
    <p:sldId id="331" r:id="rId7"/>
    <p:sldId id="332" r:id="rId8"/>
    <p:sldId id="333" r:id="rId9"/>
    <p:sldId id="334" r:id="rId10"/>
    <p:sldId id="335" r:id="rId11"/>
    <p:sldId id="317" r:id="rId12"/>
    <p:sldId id="294" r:id="rId13"/>
    <p:sldId id="265" r:id="rId14"/>
    <p:sldId id="291"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292" r:id="rId36"/>
    <p:sldId id="293" r:id="rId37"/>
    <p:sldId id="322" r:id="rId38"/>
    <p:sldId id="336" r:id="rId39"/>
    <p:sldId id="337" r:id="rId40"/>
    <p:sldId id="338" r:id="rId4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281583E-581A-491C-8C5E-A3BEE27B24D2}">
  <a:tblStyle styleId="{4281583E-581A-491C-8C5E-A3BEE27B24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6585" autoAdjust="0"/>
  </p:normalViewPr>
  <p:slideViewPr>
    <p:cSldViewPr snapToGrid="0">
      <p:cViewPr varScale="1">
        <p:scale>
          <a:sx n="90" d="100"/>
          <a:sy n="90" d="100"/>
        </p:scale>
        <p:origin x="-104" y="-2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703462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c9c3271c7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c9c3271c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c9c3271c7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c9c3271c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c9c3271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c9c3271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c9c3271c7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c9c3271c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7c9c3271c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c9c3271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c9c3271c7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c9c3271c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c9c3271c7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c9c3271c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c9c3271c7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c9c3271c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c9c3271c7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c9c3271c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c9c3271c7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c9c3271c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c9c3271c7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c9c3271c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c9c3271c7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c9c3271c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c9c3271c7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c9c3271c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c9c3271c7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c9c3271c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c9c3271c7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c9c3271c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c9c3271c7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c9c3271c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c9c3271c7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c9c3271c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c9c3271c7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c9c3271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c9c3271c7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c9c3271c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c9c3271c7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c9c3271c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c9c3271c7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c9c3271c7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c9c3271c7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c9c3271c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c9c3271c7_0_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c9c3271c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c93730ffd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c93730ff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 sz="1100" dirty="0" smtClean="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93730ffd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c93730ff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c93730ffd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c93730ff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c93730ffd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c93730ff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c9c3271c7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c9c3271c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54126"/>
            <a:ext cx="7772400" cy="1470025"/>
          </a:xfrm>
        </p:spPr>
        <p:txBody>
          <a:bodyPr/>
          <a:lstStyle>
            <a:lvl1pPr>
              <a:defRPr b="1"/>
            </a:lvl1pPr>
          </a:lstStyle>
          <a:p>
            <a:r>
              <a:rPr lang="en-US" smtClean="0"/>
              <a:t>Click to edit Master title style</a:t>
            </a:r>
            <a:endParaRPr lang="en-US" dirty="0"/>
          </a:p>
        </p:txBody>
      </p:sp>
      <p:sp>
        <p:nvSpPr>
          <p:cNvPr id="3" name="Subtitle 2"/>
          <p:cNvSpPr>
            <a:spLocks noGrp="1"/>
          </p:cNvSpPr>
          <p:nvPr>
            <p:ph type="subTitle" idx="1"/>
          </p:nvPr>
        </p:nvSpPr>
        <p:spPr>
          <a:xfrm>
            <a:off x="685800" y="3009900"/>
            <a:ext cx="64008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9AACBD-D1F5-624B-97D4-C1855621F32A}"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2300924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5828239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2979624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758200"/>
            <a:ext cx="76887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771833"/>
            <a:ext cx="7688700" cy="3014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6333135"/>
            <a:ext cx="5487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9AACBD-D1F5-624B-97D4-C1855621F32A}"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3804182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gradFill flip="none" rotWithShape="1">
          <a:gsLst>
            <a:gs pos="0">
              <a:srgbClr val="0E1B2C"/>
            </a:gs>
            <a:gs pos="92000">
              <a:schemeClr val="tx2"/>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7337" y="1100381"/>
            <a:ext cx="5472465" cy="1362075"/>
          </a:xfrm>
        </p:spPr>
        <p:txBody>
          <a:bodyPr anchor="t"/>
          <a:lstStyle>
            <a:lvl1pPr algn="l">
              <a:defRPr sz="4000" b="1" cap="none">
                <a:solidFill>
                  <a:schemeClr val="bg1"/>
                </a:solidFill>
                <a:latin typeface="+mn-lt"/>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549AACBD-D1F5-624B-97D4-C1855621F32A}"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9829472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9AACBD-D1F5-624B-97D4-C1855621F32A}"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832963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9AACBD-D1F5-624B-97D4-C1855621F32A}" type="datetimeFigureOut">
              <a:rPr lang="en-US" smtClean="0"/>
              <a:t>1/31/20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56114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9AACBD-D1F5-624B-97D4-C1855621F32A}" type="datetimeFigureOut">
              <a:rPr lang="en-US" smtClean="0"/>
              <a:t>1/31/20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743666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AACBD-D1F5-624B-97D4-C1855621F32A}" type="datetimeFigureOut">
              <a:rPr lang="en-US" smtClean="0"/>
              <a:t>1/31/20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389586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9AACBD-D1F5-624B-97D4-C1855621F32A}"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27038072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9AACBD-D1F5-624B-97D4-C1855621F32A}"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657009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2173612"/>
            <a:ext cx="8229600" cy="39525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AACBD-D1F5-624B-97D4-C1855621F32A}" type="datetimeFigureOut">
              <a:rPr lang="en-US" smtClean="0"/>
              <a:t>1/31/20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8998058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4572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lUzcLnB6F18"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espn.com/fantasy/baseball/flb/story?page=mlbdk2k12_fantasy10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n.wikipedia.org/wiki/Daily_fantasy_sport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7yn7TmolRSc" TargetMode="External"/><Relationship Id="rId4" Type="http://schemas.openxmlformats.org/officeDocument/2006/relationships/hyperlink" Target="https://www.dfsarmy.com/2017/04/top-10-ways-win-daily-fantasy-baseball.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hyperlink" Target="https://www.baseballprospectus.com/news/article/55283/moonshot-the-astros-sign-stealing-left-a-fingerprint-in-the-audio-date/" TargetMode="External"/><Relationship Id="rId4" Type="http://schemas.openxmlformats.org/officeDocument/2006/relationships/hyperlink" Target="https://www.youtube.com/watch?v=M2XNW1qHN9w"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Excel_Sheet1.xlsx"/><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Baseball player selection in fantasy baseball leagues</a:t>
            </a:r>
            <a:endParaRPr/>
          </a:p>
        </p:txBody>
      </p:sp>
      <p:sp>
        <p:nvSpPr>
          <p:cNvPr id="87" name="Google Shape;87;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 </a:t>
            </a:r>
            <a:r>
              <a:rPr lang="en" dirty="0" smtClean="0"/>
              <a:t>Lacar</a:t>
            </a:r>
            <a:endParaRPr dirty="0"/>
          </a:p>
        </p:txBody>
      </p:sp>
      <p:pic>
        <p:nvPicPr>
          <p:cNvPr id="4" name="Google Shape;94;p14"/>
          <p:cNvPicPr preferRelativeResize="0"/>
          <p:nvPr/>
        </p:nvPicPr>
        <p:blipFill>
          <a:blip r:embed="rId3">
            <a:alphaModFix/>
          </a:blip>
          <a:stretch>
            <a:fillRect/>
          </a:stretch>
        </p:blipFill>
        <p:spPr>
          <a:xfrm>
            <a:off x="4090787" y="3480547"/>
            <a:ext cx="3842947" cy="2724021"/>
          </a:xfrm>
          <a:prstGeom prst="rect">
            <a:avLst/>
          </a:prstGeom>
          <a:noFill/>
          <a:ln>
            <a:noFill/>
          </a:ln>
        </p:spPr>
      </p:pic>
    </p:spTree>
    <p:extLst>
      <p:ext uri="{BB962C8B-B14F-4D97-AF65-F5344CB8AC3E}">
        <p14:creationId xmlns:p14="http://schemas.microsoft.com/office/powerpoint/2010/main" val="16777205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 name="Picture 12" descr="BL,CMZ_DGcolorCodedRep_A.tif"/>
          <p:cNvPicPr>
            <a:picLocks noChangeAspect="1"/>
          </p:cNvPicPr>
          <p:nvPr/>
        </p:nvPicPr>
        <p:blipFill rotWithShape="1">
          <a:blip r:embed="rId3">
            <a:extLst>
              <a:ext uri="{28A0092B-C50C-407E-A947-70E740481C1C}">
                <a14:useLocalDpi xmlns:a14="http://schemas.microsoft.com/office/drawing/2010/main" val="0"/>
              </a:ext>
            </a:extLst>
          </a:blip>
          <a:srcRect l="15346" t="8381" r="9796" b="11697"/>
          <a:stretch/>
        </p:blipFill>
        <p:spPr>
          <a:xfrm>
            <a:off x="2793591" y="0"/>
            <a:ext cx="6363368" cy="6858000"/>
          </a:xfrm>
          <a:prstGeom prst="rect">
            <a:avLst/>
          </a:prstGeom>
        </p:spPr>
      </p:pic>
      <p:pic>
        <p:nvPicPr>
          <p:cNvPr id="7" name="Picture 6"/>
          <p:cNvPicPr>
            <a:picLocks noChangeAspect="1"/>
          </p:cNvPicPr>
          <p:nvPr/>
        </p:nvPicPr>
        <p:blipFill>
          <a:blip r:embed="rId4"/>
          <a:stretch>
            <a:fillRect/>
          </a:stretch>
        </p:blipFill>
        <p:spPr>
          <a:xfrm>
            <a:off x="837283" y="2926794"/>
            <a:ext cx="983106" cy="983106"/>
          </a:xfrm>
          <a:prstGeom prst="rect">
            <a:avLst/>
          </a:prstGeom>
        </p:spPr>
      </p:pic>
      <p:sp>
        <p:nvSpPr>
          <p:cNvPr id="136" name="Google Shape;136;p21"/>
          <p:cNvSpPr txBox="1">
            <a:spLocks noGrp="1"/>
          </p:cNvSpPr>
          <p:nvPr>
            <p:ph idx="1"/>
          </p:nvPr>
        </p:nvSpPr>
        <p:spPr>
          <a:xfrm>
            <a:off x="277576" y="5388874"/>
            <a:ext cx="2276393" cy="1302751"/>
          </a:xfrm>
          <a:prstGeom prst="rect">
            <a:avLst/>
          </a:prstGeom>
        </p:spPr>
        <p:txBody>
          <a:bodyPr spcFirstLastPara="1" wrap="square" lIns="91425" tIns="91425" rIns="91425" bIns="91425" anchor="t" anchorCtr="0">
            <a:noAutofit/>
          </a:bodyPr>
          <a:lstStyle/>
          <a:p>
            <a:pPr marL="0" lvl="0" indent="0">
              <a:spcBef>
                <a:spcPts val="0"/>
              </a:spcBef>
              <a:buNone/>
            </a:pPr>
            <a:r>
              <a:rPr lang="en-US" sz="2400" b="1" dirty="0" smtClean="0"/>
              <a:t>Ben Lacar, Ph.D.</a:t>
            </a:r>
          </a:p>
          <a:p>
            <a:pPr marL="0" lvl="0" indent="0">
              <a:spcBef>
                <a:spcPts val="0"/>
              </a:spcBef>
              <a:buNone/>
            </a:pPr>
            <a:r>
              <a:rPr lang="en-US" sz="1400" dirty="0" err="1" smtClean="0"/>
              <a:t>ben.lacar@gmail.com</a:t>
            </a:r>
            <a:endParaRPr lang="en-US" sz="1400" dirty="0" smtClean="0"/>
          </a:p>
          <a:p>
            <a:pPr marL="0" lvl="0" indent="0">
              <a:spcBef>
                <a:spcPts val="0"/>
              </a:spcBef>
              <a:buNone/>
            </a:pPr>
            <a:r>
              <a:rPr lang="en-US" sz="1400" dirty="0" err="1" smtClean="0"/>
              <a:t>linkedin.com</a:t>
            </a:r>
            <a:r>
              <a:rPr lang="en-US" sz="1400" dirty="0"/>
              <a:t>/in/</a:t>
            </a:r>
            <a:r>
              <a:rPr lang="en-US" sz="1400" dirty="0" err="1"/>
              <a:t>lacar</a:t>
            </a:r>
            <a:r>
              <a:rPr lang="en-US" sz="1400" dirty="0"/>
              <a:t>/</a:t>
            </a:r>
            <a:endParaRPr lang="en-US" sz="1400" dirty="0" smtClean="0"/>
          </a:p>
          <a:p>
            <a:pPr marL="0" lvl="0" indent="0">
              <a:spcBef>
                <a:spcPts val="0"/>
              </a:spcBef>
              <a:buNone/>
            </a:pPr>
            <a:r>
              <a:rPr lang="en-US" sz="1400" dirty="0" err="1"/>
              <a:t>github.com</a:t>
            </a:r>
            <a:r>
              <a:rPr lang="en-US" sz="1400" dirty="0"/>
              <a:t>/</a:t>
            </a:r>
            <a:r>
              <a:rPr lang="en-US" sz="1400" dirty="0" smtClean="0"/>
              <a:t>benslack19</a:t>
            </a:r>
          </a:p>
          <a:p>
            <a:pPr marL="0" lvl="0" indent="0">
              <a:spcBef>
                <a:spcPts val="0"/>
              </a:spcBef>
              <a:buNone/>
            </a:pPr>
            <a:r>
              <a:rPr lang="en-US" sz="1400" dirty="0"/>
              <a:t>b</a:t>
            </a:r>
            <a:r>
              <a:rPr lang="en-US" sz="1400" dirty="0" smtClean="0"/>
              <a:t>enslack19.github.io</a:t>
            </a:r>
            <a:endParaRPr sz="1400" dirty="0"/>
          </a:p>
        </p:txBody>
      </p:sp>
      <p:pic>
        <p:nvPicPr>
          <p:cNvPr id="2" name="Picture 1"/>
          <p:cNvPicPr>
            <a:picLocks noChangeAspect="1"/>
          </p:cNvPicPr>
          <p:nvPr/>
        </p:nvPicPr>
        <p:blipFill>
          <a:blip r:embed="rId5"/>
          <a:stretch>
            <a:fillRect/>
          </a:stretch>
        </p:blipFill>
        <p:spPr>
          <a:xfrm>
            <a:off x="890900" y="1493715"/>
            <a:ext cx="875872" cy="1042288"/>
          </a:xfrm>
          <a:prstGeom prst="rect">
            <a:avLst/>
          </a:prstGeom>
        </p:spPr>
      </p:pic>
      <p:sp>
        <p:nvSpPr>
          <p:cNvPr id="3" name="Rectangle 2"/>
          <p:cNvSpPr/>
          <p:nvPr/>
        </p:nvSpPr>
        <p:spPr>
          <a:xfrm>
            <a:off x="395216" y="2551824"/>
            <a:ext cx="1970912" cy="307777"/>
          </a:xfrm>
          <a:prstGeom prst="rect">
            <a:avLst/>
          </a:prstGeom>
        </p:spPr>
        <p:txBody>
          <a:bodyPr wrap="none">
            <a:spAutoFit/>
          </a:bodyPr>
          <a:lstStyle/>
          <a:p>
            <a:r>
              <a:rPr lang="en-US" dirty="0"/>
              <a:t>Ph.D. in Neuroscience</a:t>
            </a:r>
          </a:p>
        </p:txBody>
      </p:sp>
      <p:sp>
        <p:nvSpPr>
          <p:cNvPr id="4" name="Rectangle 3"/>
          <p:cNvSpPr/>
          <p:nvPr/>
        </p:nvSpPr>
        <p:spPr>
          <a:xfrm>
            <a:off x="480426" y="1097741"/>
            <a:ext cx="1800493" cy="307777"/>
          </a:xfrm>
          <a:prstGeom prst="rect">
            <a:avLst/>
          </a:prstGeom>
        </p:spPr>
        <p:txBody>
          <a:bodyPr wrap="none">
            <a:spAutoFit/>
          </a:bodyPr>
          <a:lstStyle/>
          <a:p>
            <a:r>
              <a:rPr lang="en-US" dirty="0"/>
              <a:t>B.S. in Biochemistry</a:t>
            </a:r>
          </a:p>
        </p:txBody>
      </p:sp>
      <p:pic>
        <p:nvPicPr>
          <p:cNvPr id="5" name="Picture 4"/>
          <p:cNvPicPr>
            <a:picLocks noChangeAspect="1"/>
          </p:cNvPicPr>
          <p:nvPr/>
        </p:nvPicPr>
        <p:blipFill>
          <a:blip r:embed="rId6"/>
          <a:stretch>
            <a:fillRect/>
          </a:stretch>
        </p:blipFill>
        <p:spPr>
          <a:xfrm>
            <a:off x="882880" y="145647"/>
            <a:ext cx="891912" cy="891912"/>
          </a:xfrm>
          <a:prstGeom prst="rect">
            <a:avLst/>
          </a:prstGeom>
        </p:spPr>
      </p:pic>
      <p:sp>
        <p:nvSpPr>
          <p:cNvPr id="8" name="Rectangle 7"/>
          <p:cNvSpPr/>
          <p:nvPr/>
        </p:nvSpPr>
        <p:spPr>
          <a:xfrm>
            <a:off x="295367" y="3737208"/>
            <a:ext cx="2170611" cy="307777"/>
          </a:xfrm>
          <a:prstGeom prst="rect">
            <a:avLst/>
          </a:prstGeom>
        </p:spPr>
        <p:txBody>
          <a:bodyPr wrap="none">
            <a:spAutoFit/>
          </a:bodyPr>
          <a:lstStyle/>
          <a:p>
            <a:r>
              <a:rPr lang="en-US" dirty="0" smtClean="0"/>
              <a:t>Postdoc in Neuroscience</a:t>
            </a:r>
            <a:endParaRPr lang="en-US" dirty="0"/>
          </a:p>
        </p:txBody>
      </p:sp>
      <p:pic>
        <p:nvPicPr>
          <p:cNvPr id="11" name="Picture 10"/>
          <p:cNvPicPr>
            <a:picLocks noChangeAspect="1"/>
          </p:cNvPicPr>
          <p:nvPr/>
        </p:nvPicPr>
        <p:blipFill>
          <a:blip r:embed="rId7"/>
          <a:stretch>
            <a:fillRect/>
          </a:stretch>
        </p:blipFill>
        <p:spPr>
          <a:xfrm>
            <a:off x="554136" y="4102623"/>
            <a:ext cx="1549400" cy="558800"/>
          </a:xfrm>
          <a:prstGeom prst="rect">
            <a:avLst/>
          </a:prstGeom>
        </p:spPr>
      </p:pic>
      <p:sp>
        <p:nvSpPr>
          <p:cNvPr id="14" name="Rectangle 13"/>
          <p:cNvSpPr/>
          <p:nvPr/>
        </p:nvSpPr>
        <p:spPr>
          <a:xfrm>
            <a:off x="102117" y="4667086"/>
            <a:ext cx="2557110" cy="523220"/>
          </a:xfrm>
          <a:prstGeom prst="rect">
            <a:avLst/>
          </a:prstGeom>
        </p:spPr>
        <p:txBody>
          <a:bodyPr wrap="none">
            <a:spAutoFit/>
          </a:bodyPr>
          <a:lstStyle/>
          <a:p>
            <a:pPr algn="ctr"/>
            <a:r>
              <a:rPr lang="en-US" dirty="0" smtClean="0"/>
              <a:t>Product Applications Scientist</a:t>
            </a:r>
          </a:p>
          <a:p>
            <a:pPr algn="ctr"/>
            <a:r>
              <a:rPr lang="en-US" dirty="0" smtClean="0"/>
              <a:t>Bioinformatics Scientist</a:t>
            </a:r>
            <a:endParaRPr lang="en-US" dirty="0"/>
          </a:p>
        </p:txBody>
      </p:sp>
      <p:sp>
        <p:nvSpPr>
          <p:cNvPr id="16" name="Rectangle 15"/>
          <p:cNvSpPr/>
          <p:nvPr/>
        </p:nvSpPr>
        <p:spPr>
          <a:xfrm>
            <a:off x="6085343" y="4673814"/>
            <a:ext cx="2470335" cy="307777"/>
          </a:xfrm>
          <a:prstGeom prst="rect">
            <a:avLst/>
          </a:prstGeom>
        </p:spPr>
        <p:txBody>
          <a:bodyPr wrap="none">
            <a:spAutoFit/>
          </a:bodyPr>
          <a:lstStyle/>
          <a:p>
            <a:r>
              <a:rPr lang="en-US" dirty="0" smtClean="0"/>
              <a:t>Something education related</a:t>
            </a:r>
            <a:endParaRPr lang="en-US" dirty="0"/>
          </a:p>
        </p:txBody>
      </p:sp>
    </p:spTree>
    <p:extLst>
      <p:ext uri="{BB962C8B-B14F-4D97-AF65-F5344CB8AC3E}">
        <p14:creationId xmlns:p14="http://schemas.microsoft.com/office/powerpoint/2010/main" val="14692530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7283" y="2926794"/>
            <a:ext cx="983106" cy="983106"/>
          </a:xfrm>
          <a:prstGeom prst="rect">
            <a:avLst/>
          </a:prstGeom>
        </p:spPr>
      </p:pic>
      <p:sp>
        <p:nvSpPr>
          <p:cNvPr id="136" name="Google Shape;136;p21"/>
          <p:cNvSpPr txBox="1">
            <a:spLocks noGrp="1"/>
          </p:cNvSpPr>
          <p:nvPr>
            <p:ph idx="1"/>
          </p:nvPr>
        </p:nvSpPr>
        <p:spPr>
          <a:xfrm>
            <a:off x="223502" y="5367699"/>
            <a:ext cx="2276393" cy="1351669"/>
          </a:xfrm>
          <a:prstGeom prst="rect">
            <a:avLst/>
          </a:prstGeom>
        </p:spPr>
        <p:txBody>
          <a:bodyPr spcFirstLastPara="1" wrap="square" lIns="91425" tIns="91425" rIns="91425" bIns="91425" anchor="t" anchorCtr="0">
            <a:noAutofit/>
          </a:bodyPr>
          <a:lstStyle/>
          <a:p>
            <a:pPr marL="0" lvl="0" indent="0">
              <a:spcBef>
                <a:spcPts val="0"/>
              </a:spcBef>
              <a:buNone/>
            </a:pPr>
            <a:r>
              <a:rPr lang="en-US" sz="1600" dirty="0" err="1" smtClean="0"/>
              <a:t>ben.lacar@gmail.com</a:t>
            </a:r>
            <a:endParaRPr lang="en-US" sz="1600" dirty="0" smtClean="0"/>
          </a:p>
          <a:p>
            <a:pPr marL="0" lvl="0" indent="0">
              <a:spcBef>
                <a:spcPts val="0"/>
              </a:spcBef>
              <a:buNone/>
            </a:pPr>
            <a:r>
              <a:rPr lang="en-US" sz="1600" dirty="0" err="1" smtClean="0"/>
              <a:t>linkedin.com</a:t>
            </a:r>
            <a:r>
              <a:rPr lang="en-US" sz="1600" dirty="0"/>
              <a:t>/in/</a:t>
            </a:r>
            <a:r>
              <a:rPr lang="en-US" sz="1600" dirty="0" err="1"/>
              <a:t>lacar</a:t>
            </a:r>
            <a:r>
              <a:rPr lang="en-US" sz="1600" dirty="0"/>
              <a:t>/</a:t>
            </a:r>
            <a:endParaRPr lang="en-US" sz="1600" dirty="0" smtClean="0"/>
          </a:p>
          <a:p>
            <a:pPr marL="0" lvl="0" indent="0">
              <a:spcBef>
                <a:spcPts val="0"/>
              </a:spcBef>
              <a:buNone/>
            </a:pPr>
            <a:r>
              <a:rPr lang="en-US" sz="1600" dirty="0" err="1"/>
              <a:t>github.com</a:t>
            </a:r>
            <a:r>
              <a:rPr lang="en-US" sz="1600" dirty="0"/>
              <a:t>/</a:t>
            </a:r>
            <a:r>
              <a:rPr lang="en-US" sz="1600" dirty="0" smtClean="0"/>
              <a:t>benslack19</a:t>
            </a:r>
          </a:p>
          <a:p>
            <a:pPr marL="0" lvl="0" indent="0">
              <a:spcBef>
                <a:spcPts val="0"/>
              </a:spcBef>
              <a:buNone/>
            </a:pPr>
            <a:r>
              <a:rPr lang="en-US" sz="1600" dirty="0"/>
              <a:t>b</a:t>
            </a:r>
            <a:r>
              <a:rPr lang="en-US" sz="1600" dirty="0" smtClean="0"/>
              <a:t>enslack19.github.io</a:t>
            </a:r>
            <a:endParaRPr sz="1600" dirty="0"/>
          </a:p>
        </p:txBody>
      </p:sp>
      <p:pic>
        <p:nvPicPr>
          <p:cNvPr id="2" name="Picture 1"/>
          <p:cNvPicPr>
            <a:picLocks noChangeAspect="1"/>
          </p:cNvPicPr>
          <p:nvPr/>
        </p:nvPicPr>
        <p:blipFill>
          <a:blip r:embed="rId4"/>
          <a:stretch>
            <a:fillRect/>
          </a:stretch>
        </p:blipFill>
        <p:spPr>
          <a:xfrm>
            <a:off x="890900" y="1493715"/>
            <a:ext cx="875872" cy="1042288"/>
          </a:xfrm>
          <a:prstGeom prst="rect">
            <a:avLst/>
          </a:prstGeom>
        </p:spPr>
      </p:pic>
      <p:sp>
        <p:nvSpPr>
          <p:cNvPr id="3" name="Rectangle 2"/>
          <p:cNvSpPr/>
          <p:nvPr/>
        </p:nvSpPr>
        <p:spPr>
          <a:xfrm>
            <a:off x="395216" y="2538866"/>
            <a:ext cx="1970912" cy="307777"/>
          </a:xfrm>
          <a:prstGeom prst="rect">
            <a:avLst/>
          </a:prstGeom>
        </p:spPr>
        <p:txBody>
          <a:bodyPr wrap="none">
            <a:spAutoFit/>
          </a:bodyPr>
          <a:lstStyle/>
          <a:p>
            <a:r>
              <a:rPr lang="en-US" dirty="0"/>
              <a:t>Ph.D. in Neuroscience</a:t>
            </a:r>
          </a:p>
        </p:txBody>
      </p:sp>
      <p:sp>
        <p:nvSpPr>
          <p:cNvPr id="4" name="Rectangle 3"/>
          <p:cNvSpPr/>
          <p:nvPr/>
        </p:nvSpPr>
        <p:spPr>
          <a:xfrm>
            <a:off x="480426" y="1097741"/>
            <a:ext cx="1800493" cy="307777"/>
          </a:xfrm>
          <a:prstGeom prst="rect">
            <a:avLst/>
          </a:prstGeom>
        </p:spPr>
        <p:txBody>
          <a:bodyPr wrap="none">
            <a:spAutoFit/>
          </a:bodyPr>
          <a:lstStyle/>
          <a:p>
            <a:r>
              <a:rPr lang="en-US" dirty="0"/>
              <a:t>B.S. in Biochemistry</a:t>
            </a:r>
          </a:p>
        </p:txBody>
      </p:sp>
      <p:pic>
        <p:nvPicPr>
          <p:cNvPr id="5" name="Picture 4"/>
          <p:cNvPicPr>
            <a:picLocks noChangeAspect="1"/>
          </p:cNvPicPr>
          <p:nvPr/>
        </p:nvPicPr>
        <p:blipFill>
          <a:blip r:embed="rId5"/>
          <a:stretch>
            <a:fillRect/>
          </a:stretch>
        </p:blipFill>
        <p:spPr>
          <a:xfrm>
            <a:off x="882880" y="145647"/>
            <a:ext cx="891912" cy="891912"/>
          </a:xfrm>
          <a:prstGeom prst="rect">
            <a:avLst/>
          </a:prstGeom>
        </p:spPr>
      </p:pic>
      <p:sp>
        <p:nvSpPr>
          <p:cNvPr id="8" name="Rectangle 7"/>
          <p:cNvSpPr/>
          <p:nvPr/>
        </p:nvSpPr>
        <p:spPr>
          <a:xfrm>
            <a:off x="295367" y="3737208"/>
            <a:ext cx="2170611" cy="307777"/>
          </a:xfrm>
          <a:prstGeom prst="rect">
            <a:avLst/>
          </a:prstGeom>
        </p:spPr>
        <p:txBody>
          <a:bodyPr wrap="none">
            <a:spAutoFit/>
          </a:bodyPr>
          <a:lstStyle/>
          <a:p>
            <a:r>
              <a:rPr lang="en-US" dirty="0" smtClean="0"/>
              <a:t>Postdoc in Neuroscience</a:t>
            </a:r>
            <a:endParaRPr lang="en-US" dirty="0"/>
          </a:p>
        </p:txBody>
      </p:sp>
      <p:pic>
        <p:nvPicPr>
          <p:cNvPr id="11" name="Picture 10"/>
          <p:cNvPicPr>
            <a:picLocks noChangeAspect="1"/>
          </p:cNvPicPr>
          <p:nvPr/>
        </p:nvPicPr>
        <p:blipFill>
          <a:blip r:embed="rId6"/>
          <a:stretch>
            <a:fillRect/>
          </a:stretch>
        </p:blipFill>
        <p:spPr>
          <a:xfrm>
            <a:off x="554136" y="4102623"/>
            <a:ext cx="1549400" cy="558800"/>
          </a:xfrm>
          <a:prstGeom prst="rect">
            <a:avLst/>
          </a:prstGeom>
        </p:spPr>
      </p:pic>
      <p:sp>
        <p:nvSpPr>
          <p:cNvPr id="14" name="Rectangle 13"/>
          <p:cNvSpPr/>
          <p:nvPr/>
        </p:nvSpPr>
        <p:spPr>
          <a:xfrm>
            <a:off x="102117" y="4667086"/>
            <a:ext cx="2557110" cy="523220"/>
          </a:xfrm>
          <a:prstGeom prst="rect">
            <a:avLst/>
          </a:prstGeom>
        </p:spPr>
        <p:txBody>
          <a:bodyPr wrap="none">
            <a:spAutoFit/>
          </a:bodyPr>
          <a:lstStyle/>
          <a:p>
            <a:pPr algn="ctr"/>
            <a:r>
              <a:rPr lang="en-US" dirty="0" smtClean="0"/>
              <a:t>Product Applications Scientist</a:t>
            </a:r>
          </a:p>
          <a:p>
            <a:pPr algn="ctr"/>
            <a:r>
              <a:rPr lang="en-US" dirty="0" smtClean="0"/>
              <a:t>Bioinformatics Scientist</a:t>
            </a:r>
            <a:endParaRPr lang="en-US" dirty="0"/>
          </a:p>
        </p:txBody>
      </p:sp>
      <p:pic>
        <p:nvPicPr>
          <p:cNvPr id="17" name="Picture 16"/>
          <p:cNvPicPr>
            <a:picLocks noChangeAspect="1"/>
          </p:cNvPicPr>
          <p:nvPr/>
        </p:nvPicPr>
        <p:blipFill>
          <a:blip r:embed="rId7"/>
          <a:stretch>
            <a:fillRect/>
          </a:stretch>
        </p:blipFill>
        <p:spPr>
          <a:xfrm>
            <a:off x="6351396" y="556995"/>
            <a:ext cx="2290094" cy="2316600"/>
          </a:xfrm>
          <a:prstGeom prst="rect">
            <a:avLst/>
          </a:prstGeom>
        </p:spPr>
      </p:pic>
      <p:pic>
        <p:nvPicPr>
          <p:cNvPr id="18" name="Picture 17" descr="surfingBW.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226" y="476191"/>
            <a:ext cx="2306653" cy="1546246"/>
          </a:xfrm>
          <a:prstGeom prst="rect">
            <a:avLst/>
          </a:prstGeom>
        </p:spPr>
      </p:pic>
      <p:sp>
        <p:nvSpPr>
          <p:cNvPr id="15" name="Rectangle 14"/>
          <p:cNvSpPr/>
          <p:nvPr/>
        </p:nvSpPr>
        <p:spPr>
          <a:xfrm>
            <a:off x="5945902" y="3808726"/>
            <a:ext cx="2619815" cy="738664"/>
          </a:xfrm>
          <a:prstGeom prst="rect">
            <a:avLst/>
          </a:prstGeom>
        </p:spPr>
        <p:txBody>
          <a:bodyPr wrap="square">
            <a:spAutoFit/>
          </a:bodyPr>
          <a:lstStyle/>
          <a:p>
            <a:r>
              <a:rPr lang="en-US" dirty="0" smtClean="0"/>
              <a:t>Something education related, neuroscience related</a:t>
            </a:r>
          </a:p>
          <a:p>
            <a:r>
              <a:rPr lang="en-US" dirty="0" smtClean="0"/>
              <a:t>Example of product collateral</a:t>
            </a:r>
            <a:endParaRPr lang="en-US" dirty="0"/>
          </a:p>
        </p:txBody>
      </p:sp>
      <p:pic>
        <p:nvPicPr>
          <p:cNvPr id="6" name="Picture 5"/>
          <p:cNvPicPr>
            <a:picLocks noChangeAspect="1"/>
          </p:cNvPicPr>
          <p:nvPr/>
        </p:nvPicPr>
        <p:blipFill>
          <a:blip r:embed="rId9"/>
          <a:stretch>
            <a:fillRect/>
          </a:stretch>
        </p:blipFill>
        <p:spPr>
          <a:xfrm>
            <a:off x="3057270" y="2358349"/>
            <a:ext cx="2355858" cy="1987035"/>
          </a:xfrm>
          <a:prstGeom prst="rect">
            <a:avLst/>
          </a:prstGeom>
        </p:spPr>
      </p:pic>
    </p:spTree>
    <p:extLst>
      <p:ext uri="{BB962C8B-B14F-4D97-AF65-F5344CB8AC3E}">
        <p14:creationId xmlns:p14="http://schemas.microsoft.com/office/powerpoint/2010/main" val="32323357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t>Features that can affect performance metrics of the batter on a given day</a:t>
            </a:r>
            <a:endParaRPr sz="4000" dirty="0"/>
          </a:p>
        </p:txBody>
      </p:sp>
      <p:graphicFrame>
        <p:nvGraphicFramePr>
          <p:cNvPr id="4" name="Content Placeholder 5"/>
          <p:cNvGraphicFramePr>
            <a:graphicFrameLocks/>
          </p:cNvGraphicFramePr>
          <p:nvPr>
            <p:extLst>
              <p:ext uri="{D42A27DB-BD31-4B8C-83A1-F6EECF244321}">
                <p14:modId xmlns:p14="http://schemas.microsoft.com/office/powerpoint/2010/main" val="582437625"/>
              </p:ext>
            </p:extLst>
          </p:nvPr>
        </p:nvGraphicFramePr>
        <p:xfrm>
          <a:off x="457200" y="1569696"/>
          <a:ext cx="8229599" cy="5730239"/>
        </p:xfrm>
        <a:graphic>
          <a:graphicData uri="http://schemas.openxmlformats.org/drawingml/2006/table">
            <a:tbl>
              <a:tblPr firstRow="1" bandRow="1">
                <a:tableStyleId>{4281583E-581A-491C-8C5E-A3BEE27B24D2}</a:tableStyleId>
              </a:tblPr>
              <a:tblGrid>
                <a:gridCol w="1898529"/>
                <a:gridCol w="1266214"/>
                <a:gridCol w="1266214"/>
                <a:gridCol w="1266214"/>
                <a:gridCol w="1266214"/>
                <a:gridCol w="1266214"/>
              </a:tblGrid>
              <a:tr h="370840">
                <a:tc>
                  <a:txBody>
                    <a:bodyPr/>
                    <a:lstStyle/>
                    <a:p>
                      <a:r>
                        <a:rPr lang="en-US" b="1" dirty="0" smtClean="0"/>
                        <a:t>Game</a:t>
                      </a:r>
                      <a:r>
                        <a:rPr lang="en-US" b="1" baseline="0" dirty="0" smtClean="0"/>
                        <a:t> date</a:t>
                      </a:r>
                      <a:endParaRPr lang="en-US" b="1" dirty="0"/>
                    </a:p>
                  </a:txBody>
                  <a:tcPr>
                    <a:solidFill>
                      <a:schemeClr val="bg1">
                        <a:lumMod val="85000"/>
                      </a:schemeClr>
                    </a:solidFill>
                  </a:tcPr>
                </a:tc>
                <a:tc>
                  <a:txBody>
                    <a:bodyPr/>
                    <a:lstStyle/>
                    <a:p>
                      <a:r>
                        <a:rPr lang="en-US" sz="1050" dirty="0" smtClean="0"/>
                        <a:t>At-bat</a:t>
                      </a:r>
                      <a:endParaRPr lang="en-US" sz="1050" dirty="0"/>
                    </a:p>
                  </a:txBody>
                  <a:tcPr>
                    <a:solidFill>
                      <a:schemeClr val="bg1">
                        <a:lumMod val="85000"/>
                      </a:schemeClr>
                    </a:solidFill>
                  </a:tcPr>
                </a:tc>
                <a:tc>
                  <a:txBody>
                    <a:bodyPr/>
                    <a:lstStyle/>
                    <a:p>
                      <a:r>
                        <a:rPr lang="en-US" dirty="0" smtClean="0"/>
                        <a:t>Target (on-base)</a:t>
                      </a:r>
                      <a:endParaRPr lang="en-US" sz="1050" dirty="0"/>
                    </a:p>
                  </a:txBody>
                  <a:tcPr/>
                </a:tc>
                <a:tc>
                  <a:txBody>
                    <a:bodyPr/>
                    <a:lstStyle/>
                    <a:p>
                      <a:r>
                        <a:rPr lang="en-US" dirty="0" smtClean="0"/>
                        <a:t>Partially</a:t>
                      </a:r>
                      <a:r>
                        <a:rPr lang="en-US" baseline="0" dirty="0" smtClean="0"/>
                        <a:t> correct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Prediction or actual performance was even</a:t>
                      </a:r>
                    </a:p>
                    <a:p>
                      <a:endParaRPr lang="en-US" dirty="0"/>
                    </a:p>
                  </a:txBody>
                  <a:tcPr/>
                </a:tc>
                <a:tc>
                  <a:txBody>
                    <a:bodyPr/>
                    <a:lstStyle/>
                    <a:p>
                      <a:r>
                        <a:rPr lang="en-US" dirty="0" smtClean="0"/>
                        <a:t>Incorrect</a:t>
                      </a:r>
                    </a:p>
                    <a:p>
                      <a:r>
                        <a:rPr lang="en-US" sz="1100" baseline="0" dirty="0" smtClean="0"/>
                        <a:t>Prediction of player does not match performance</a:t>
                      </a:r>
                      <a:endParaRPr lang="en-US" sz="1100" dirty="0"/>
                    </a:p>
                  </a:txBody>
                  <a:tcPr/>
                </a:tc>
                <a:tc>
                  <a:txBody>
                    <a:bodyPr/>
                    <a:lstStyle/>
                    <a:p>
                      <a:r>
                        <a:rPr lang="en-US" dirty="0" smtClean="0"/>
                        <a:t>Correct prediction percentage </a:t>
                      </a:r>
                      <a:r>
                        <a:rPr lang="en-US" sz="1100" dirty="0" smtClean="0"/>
                        <a:t>(correct</a:t>
                      </a:r>
                      <a:r>
                        <a:rPr lang="en-US" sz="1100" baseline="0" dirty="0" smtClean="0"/>
                        <a:t> /total, partia</a:t>
                      </a:r>
                      <a:r>
                        <a:rPr lang="en-US" sz="1100" dirty="0" smtClean="0"/>
                        <a:t>lly correct counted as 0.5)</a:t>
                      </a:r>
                      <a:endParaRPr lang="en-US" sz="1100" dirty="0"/>
                    </a:p>
                  </a:txBody>
                  <a:tcPr/>
                </a:tc>
              </a:tr>
              <a:tr h="370840">
                <a:tc>
                  <a:txBody>
                    <a:bodyPr/>
                    <a:lstStyle/>
                    <a:p>
                      <a:r>
                        <a:rPr lang="en-US" dirty="0" smtClean="0"/>
                        <a:t>Excellent player vs. average player</a:t>
                      </a:r>
                    </a:p>
                    <a:p>
                      <a:r>
                        <a:rPr lang="en-US" sz="1100" dirty="0" smtClean="0"/>
                        <a:t>(Betts vs. Garcia, n=24 dates)</a:t>
                      </a:r>
                    </a:p>
                    <a:p>
                      <a:endParaRPr lang="en-US" dirty="0"/>
                    </a:p>
                  </a:txBody>
                  <a:tcPr>
                    <a:solidFill>
                      <a:schemeClr val="bg1">
                        <a:lumMod val="85000"/>
                      </a:schemeClr>
                    </a:solidFill>
                  </a:tcPr>
                </a:tc>
                <a:tc>
                  <a:txBody>
                    <a:bodyPr/>
                    <a:lstStyle/>
                    <a:p>
                      <a:pPr algn="ctr"/>
                      <a:endParaRPr lang="en-US" dirty="0"/>
                    </a:p>
                  </a:txBody>
                  <a:tcPr>
                    <a:solidFill>
                      <a:schemeClr val="bg1">
                        <a:lumMod val="85000"/>
                      </a:schemeClr>
                    </a:solidFill>
                  </a:tcPr>
                </a:tc>
                <a:tc>
                  <a:txBody>
                    <a:bodyPr/>
                    <a:lstStyle/>
                    <a:p>
                      <a:pPr algn="ctr"/>
                      <a:r>
                        <a:rPr lang="en-US" dirty="0" smtClean="0"/>
                        <a:t>12</a:t>
                      </a:r>
                    </a:p>
                    <a:p>
                      <a:pPr algn="ctr"/>
                      <a:endParaRPr lang="en-US" dirty="0"/>
                    </a:p>
                  </a:txBody>
                  <a:tcPr/>
                </a:tc>
                <a:tc>
                  <a:txBody>
                    <a:bodyPr/>
                    <a:lstStyle/>
                    <a:p>
                      <a:pPr algn="ctr"/>
                      <a:r>
                        <a:rPr lang="en-US" dirty="0" smtClean="0"/>
                        <a:t>6</a:t>
                      </a:r>
                      <a:endParaRPr lang="en-US" dirty="0"/>
                    </a:p>
                  </a:txBody>
                  <a:tcPr/>
                </a:tc>
                <a:tc>
                  <a:txBody>
                    <a:bodyPr/>
                    <a:lstStyle/>
                    <a:p>
                      <a:pPr algn="ctr"/>
                      <a:r>
                        <a:rPr lang="en-US" dirty="0" smtClean="0"/>
                        <a:t>6</a:t>
                      </a:r>
                      <a:endParaRPr lang="en-US" dirty="0"/>
                    </a:p>
                  </a:txBody>
                  <a:tcPr/>
                </a:tc>
                <a:tc>
                  <a:txBody>
                    <a:bodyPr/>
                    <a:lstStyle/>
                    <a:p>
                      <a:pPr algn="ctr"/>
                      <a:r>
                        <a:rPr lang="en-US" dirty="0" smtClean="0"/>
                        <a:t>0.625</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Decent player vs. average player </a:t>
                      </a:r>
                      <a:r>
                        <a:rPr lang="en-US" sz="1200" dirty="0" smtClean="0"/>
                        <a:t>(Reynolds vs. Garcia, n=35 dates)</a:t>
                      </a:r>
                    </a:p>
                    <a:p>
                      <a:endParaRPr lang="en-US" dirty="0"/>
                    </a:p>
                  </a:txBody>
                  <a:tcPr>
                    <a:solidFill>
                      <a:schemeClr val="bg1">
                        <a:lumMod val="85000"/>
                      </a:schemeClr>
                    </a:solidFill>
                  </a:tcPr>
                </a:tc>
                <a:tc>
                  <a:txBody>
                    <a:bodyPr/>
                    <a:lstStyle/>
                    <a:p>
                      <a:pPr algn="ctr"/>
                      <a:endParaRPr lang="en-US" dirty="0"/>
                    </a:p>
                  </a:txBody>
                  <a:tcPr>
                    <a:solidFill>
                      <a:schemeClr val="bg1">
                        <a:lumMod val="85000"/>
                      </a:schemeClr>
                    </a:solidFill>
                  </a:tcPr>
                </a:tc>
                <a:tc>
                  <a:txBody>
                    <a:bodyPr/>
                    <a:lstStyle/>
                    <a:p>
                      <a:pPr algn="ctr"/>
                      <a:r>
                        <a:rPr lang="en-US" dirty="0" smtClean="0"/>
                        <a:t>16</a:t>
                      </a:r>
                      <a:endParaRPr lang="en-US" dirty="0"/>
                    </a:p>
                  </a:txBody>
                  <a:tcPr/>
                </a:tc>
                <a:tc>
                  <a:txBody>
                    <a:bodyPr/>
                    <a:lstStyle/>
                    <a:p>
                      <a:pPr algn="ctr"/>
                      <a:r>
                        <a:rPr lang="en-US" dirty="0" smtClean="0"/>
                        <a:t>10</a:t>
                      </a:r>
                      <a:endParaRPr lang="en-US" dirty="0"/>
                    </a:p>
                  </a:txBody>
                  <a:tcPr/>
                </a:tc>
                <a:tc>
                  <a:txBody>
                    <a:bodyPr/>
                    <a:lstStyle/>
                    <a:p>
                      <a:pPr algn="ctr"/>
                      <a:r>
                        <a:rPr lang="en-US" dirty="0" smtClean="0"/>
                        <a:t>9</a:t>
                      </a:r>
                      <a:endParaRPr lang="en-US" dirty="0"/>
                    </a:p>
                  </a:txBody>
                  <a:tcPr/>
                </a:tc>
                <a:tc>
                  <a:txBody>
                    <a:bodyPr/>
                    <a:lstStyle/>
                    <a:p>
                      <a:pPr algn="ctr"/>
                      <a:r>
                        <a:rPr lang="en-US" dirty="0" smtClean="0"/>
                        <a:t>0.600</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Deciding between two average players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t>(Santander</a:t>
                      </a:r>
                      <a:r>
                        <a:rPr lang="en-US" sz="1100" baseline="0" dirty="0" smtClean="0"/>
                        <a:t> </a:t>
                      </a:r>
                      <a:r>
                        <a:rPr lang="en-US" sz="1100" dirty="0" smtClean="0"/>
                        <a:t>vs. Garcia, n=31</a:t>
                      </a:r>
                      <a:r>
                        <a:rPr lang="en-US" sz="1100" baseline="0" dirty="0" smtClean="0"/>
                        <a:t> dates</a:t>
                      </a:r>
                      <a:r>
                        <a:rPr lang="en-US" sz="1100" dirty="0" smtClean="0"/>
                        <a:t>)</a:t>
                      </a:r>
                    </a:p>
                  </a:txBody>
                  <a:tcP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p>
                  </a:txBody>
                  <a:tcPr>
                    <a:solidFill>
                      <a:schemeClr val="bg1">
                        <a:lumMod val="8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8</a:t>
                      </a:r>
                      <a:endParaRPr lang="en-US" dirty="0"/>
                    </a:p>
                  </a:txBody>
                  <a:tcPr/>
                </a:tc>
                <a:tc>
                  <a:txBody>
                    <a:bodyPr/>
                    <a:lstStyle/>
                    <a:p>
                      <a:pPr algn="ctr"/>
                      <a:r>
                        <a:rPr lang="en-US" dirty="0" smtClean="0"/>
                        <a:t>12</a:t>
                      </a:r>
                      <a:endParaRPr lang="en-US" dirty="0"/>
                    </a:p>
                  </a:txBody>
                  <a:tcPr/>
                </a:tc>
                <a:tc>
                  <a:txBody>
                    <a:bodyPr/>
                    <a:lstStyle/>
                    <a:p>
                      <a:pPr algn="ctr"/>
                      <a:r>
                        <a:rPr lang="en-US" dirty="0" smtClean="0"/>
                        <a:t>11</a:t>
                      </a:r>
                      <a:endParaRPr lang="en-US" dirty="0"/>
                    </a:p>
                  </a:txBody>
                  <a:tcPr/>
                </a:tc>
                <a:tc>
                  <a:txBody>
                    <a:bodyPr/>
                    <a:lstStyle/>
                    <a:p>
                      <a:pPr algn="ctr"/>
                      <a:r>
                        <a:rPr lang="en-US" dirty="0" smtClean="0"/>
                        <a:t>0.451</a:t>
                      </a:r>
                      <a:endParaRPr lang="en-US" dirty="0"/>
                    </a:p>
                  </a:txBody>
                  <a:tcPr/>
                </a:tc>
              </a:tr>
            </a:tbl>
          </a:graphicData>
        </a:graphic>
      </p:graphicFrame>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4305213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checkpoints</a:t>
            </a:r>
            <a:endParaRPr/>
          </a:p>
        </p:txBody>
      </p:sp>
      <p:graphicFrame>
        <p:nvGraphicFramePr>
          <p:cNvPr id="142" name="Google Shape;142;p22"/>
          <p:cNvGraphicFramePr/>
          <p:nvPr>
            <p:extLst>
              <p:ext uri="{D42A27DB-BD31-4B8C-83A1-F6EECF244321}">
                <p14:modId xmlns:p14="http://schemas.microsoft.com/office/powerpoint/2010/main" val="2035143029"/>
              </p:ext>
            </p:extLst>
          </p:nvPr>
        </p:nvGraphicFramePr>
        <p:xfrm>
          <a:off x="413350" y="1824025"/>
          <a:ext cx="8317300" cy="4248136"/>
        </p:xfrm>
        <a:graphic>
          <a:graphicData uri="http://schemas.openxmlformats.org/drawingml/2006/table">
            <a:tbl>
              <a:tblPr>
                <a:noFill/>
                <a:tableStyleId>{4281583E-581A-491C-8C5E-A3BEE27B24D2}</a:tableStyleId>
              </a:tblPr>
              <a:tblGrid>
                <a:gridCol w="3661150"/>
                <a:gridCol w="2627650"/>
                <a:gridCol w="2028500"/>
              </a:tblGrid>
              <a:tr h="551004">
                <a:tc>
                  <a:txBody>
                    <a:bodyPr/>
                    <a:lstStyle/>
                    <a:p>
                      <a:pPr marL="0" lvl="0" indent="0" algn="l" rtl="0">
                        <a:spcBef>
                          <a:spcPts val="0"/>
                        </a:spcBef>
                        <a:spcAft>
                          <a:spcPts val="0"/>
                        </a:spcAft>
                        <a:buNone/>
                      </a:pPr>
                      <a:r>
                        <a:rPr lang="en" sz="1200" b="1"/>
                        <a:t>Deliverable</a:t>
                      </a:r>
                      <a:endParaRPr sz="1200" b="1"/>
                    </a:p>
                  </a:txBody>
                  <a:tcPr marL="91425" marR="91425" marT="121900" marB="121900"/>
                </a:tc>
                <a:tc>
                  <a:txBody>
                    <a:bodyPr/>
                    <a:lstStyle/>
                    <a:p>
                      <a:pPr marL="0" lvl="0" indent="0" algn="l" rtl="0">
                        <a:spcBef>
                          <a:spcPts val="0"/>
                        </a:spcBef>
                        <a:spcAft>
                          <a:spcPts val="0"/>
                        </a:spcAft>
                        <a:buNone/>
                      </a:pPr>
                      <a:r>
                        <a:rPr lang="en" sz="1200" b="1"/>
                        <a:t>Status</a:t>
                      </a:r>
                      <a:endParaRPr sz="1200" b="1"/>
                    </a:p>
                  </a:txBody>
                  <a:tcPr marL="91425" marR="91425" marT="121900" marB="121900"/>
                </a:tc>
                <a:tc>
                  <a:txBody>
                    <a:bodyPr/>
                    <a:lstStyle/>
                    <a:p>
                      <a:pPr marL="0" lvl="0" indent="0" algn="l" rtl="0">
                        <a:spcBef>
                          <a:spcPts val="0"/>
                        </a:spcBef>
                        <a:spcAft>
                          <a:spcPts val="0"/>
                        </a:spcAft>
                        <a:buNone/>
                      </a:pPr>
                      <a:r>
                        <a:rPr lang="en" sz="1200" b="1"/>
                        <a:t>Deadline</a:t>
                      </a:r>
                      <a:endParaRPr sz="1200" b="1"/>
                    </a:p>
                  </a:txBody>
                  <a:tcPr marL="91425" marR="91425" marT="121900" marB="121900"/>
                </a:tc>
              </a:tr>
              <a:tr h="551004">
                <a:tc>
                  <a:txBody>
                    <a:bodyPr/>
                    <a:lstStyle/>
                    <a:p>
                      <a:pPr marL="0" lvl="0" indent="0" algn="l" rtl="0">
                        <a:spcBef>
                          <a:spcPts val="0"/>
                        </a:spcBef>
                        <a:spcAft>
                          <a:spcPts val="0"/>
                        </a:spcAft>
                        <a:buNone/>
                      </a:pPr>
                      <a:r>
                        <a:rPr lang="en" sz="1200"/>
                        <a:t>Get statcast data from last 3 years</a:t>
                      </a:r>
                      <a:endParaRPr sz="1200"/>
                    </a:p>
                  </a:txBody>
                  <a:tcPr marL="91425" marR="91425" marT="121900" marB="121900"/>
                </a:tc>
                <a:tc>
                  <a:txBody>
                    <a:bodyPr/>
                    <a:lstStyle/>
                    <a:p>
                      <a:pPr marL="0" lvl="0" indent="0" algn="l" rtl="0">
                        <a:spcBef>
                          <a:spcPts val="0"/>
                        </a:spcBef>
                        <a:spcAft>
                          <a:spcPts val="0"/>
                        </a:spcAft>
                        <a:buNone/>
                      </a:pPr>
                      <a:r>
                        <a:rPr lang="en" sz="1200"/>
                        <a:t>Done</a:t>
                      </a:r>
                      <a:endParaRPr sz="1200"/>
                    </a:p>
                  </a:txBody>
                  <a:tcPr marL="91425" marR="91425" marT="121900" marB="121900"/>
                </a:tc>
                <a:tc>
                  <a:txBody>
                    <a:bodyPr/>
                    <a:lstStyle/>
                    <a:p>
                      <a:pPr marL="0" lvl="0" indent="0" algn="l" rtl="0">
                        <a:spcBef>
                          <a:spcPts val="0"/>
                        </a:spcBef>
                        <a:spcAft>
                          <a:spcPts val="0"/>
                        </a:spcAft>
                        <a:buNone/>
                      </a:pPr>
                      <a:r>
                        <a:rPr lang="en" sz="1200"/>
                        <a:t>1/17 8 am</a:t>
                      </a:r>
                      <a:endParaRPr sz="1200"/>
                    </a:p>
                  </a:txBody>
                  <a:tcPr marL="91425" marR="91425" marT="121900" marB="121900"/>
                </a:tc>
              </a:tr>
              <a:tr h="551004">
                <a:tc>
                  <a:txBody>
                    <a:bodyPr/>
                    <a:lstStyle/>
                    <a:p>
                      <a:pPr marL="0" lvl="0" indent="0" algn="l" rtl="0">
                        <a:spcBef>
                          <a:spcPts val="0"/>
                        </a:spcBef>
                        <a:spcAft>
                          <a:spcPts val="0"/>
                        </a:spcAft>
                        <a:buNone/>
                      </a:pPr>
                      <a:r>
                        <a:rPr lang="en" sz="1200" dirty="0"/>
                        <a:t>Determine fantasy baseball format</a:t>
                      </a:r>
                      <a:endParaRPr sz="1200" dirty="0"/>
                    </a:p>
                  </a:txBody>
                  <a:tcPr marL="91425" marR="91425" marT="121900" marB="121900"/>
                </a:tc>
                <a:tc>
                  <a:txBody>
                    <a:bodyPr/>
                    <a:lstStyle/>
                    <a:p>
                      <a:pPr marL="0" lvl="0" indent="0" algn="l" rtl="0">
                        <a:spcBef>
                          <a:spcPts val="0"/>
                        </a:spcBef>
                        <a:spcAft>
                          <a:spcPts val="0"/>
                        </a:spcAft>
                        <a:buNone/>
                      </a:pPr>
                      <a:r>
                        <a:rPr lang="en" sz="1200"/>
                        <a:t>H2H, season long with waiver wire</a:t>
                      </a:r>
                      <a:endParaRPr sz="1200"/>
                    </a:p>
                  </a:txBody>
                  <a:tcPr marL="91425" marR="91425" marT="121900" marB="121900"/>
                </a:tc>
                <a:tc>
                  <a:txBody>
                    <a:bodyPr/>
                    <a:lstStyle/>
                    <a:p>
                      <a:pPr marL="0" lvl="0" indent="0" algn="l" rtl="0">
                        <a:spcBef>
                          <a:spcPts val="0"/>
                        </a:spcBef>
                        <a:spcAft>
                          <a:spcPts val="0"/>
                        </a:spcAft>
                        <a:buNone/>
                      </a:pPr>
                      <a:r>
                        <a:rPr lang="en" sz="1200"/>
                        <a:t>1/18 6 pm</a:t>
                      </a:r>
                      <a:endParaRPr sz="1200"/>
                    </a:p>
                  </a:txBody>
                  <a:tcPr marL="91425" marR="91425" marT="121900" marB="121900"/>
                </a:tc>
              </a:tr>
              <a:tr h="942112">
                <a:tc>
                  <a:txBody>
                    <a:bodyPr/>
                    <a:lstStyle/>
                    <a:p>
                      <a:pPr marL="0" lvl="0" indent="0" algn="l" rtl="0">
                        <a:spcBef>
                          <a:spcPts val="0"/>
                        </a:spcBef>
                        <a:spcAft>
                          <a:spcPts val="0"/>
                        </a:spcAft>
                        <a:buNone/>
                      </a:pPr>
                      <a:r>
                        <a:rPr lang="en" sz="1200"/>
                        <a:t>Evaluate inputs/outputs</a:t>
                      </a:r>
                      <a:endParaRPr sz="1200"/>
                    </a:p>
                  </a:txBody>
                  <a:tcPr marL="91425" marR="91425" marT="121900" marB="121900"/>
                </a:tc>
                <a:tc>
                  <a:txBody>
                    <a:bodyPr/>
                    <a:lstStyle/>
                    <a:p>
                      <a:pPr marL="0" lvl="0" indent="0" algn="l" rtl="0">
                        <a:spcBef>
                          <a:spcPts val="0"/>
                        </a:spcBef>
                        <a:spcAft>
                          <a:spcPts val="0"/>
                        </a:spcAft>
                        <a:buNone/>
                      </a:pPr>
                      <a:r>
                        <a:rPr lang="en" sz="1200"/>
                        <a:t>Start with roster of 12 people and date</a:t>
                      </a:r>
                      <a:endParaRPr sz="1200"/>
                    </a:p>
                    <a:p>
                      <a:pPr marL="0" lvl="0" indent="0" algn="l" rtl="0">
                        <a:spcBef>
                          <a:spcPts val="0"/>
                        </a:spcBef>
                        <a:spcAft>
                          <a:spcPts val="0"/>
                        </a:spcAft>
                        <a:buNone/>
                      </a:pPr>
                      <a:r>
                        <a:rPr lang="en" sz="1200"/>
                        <a:t>Find the position</a:t>
                      </a:r>
                      <a:endParaRPr sz="1200"/>
                    </a:p>
                  </a:txBody>
                  <a:tcPr marL="91425" marR="91425" marT="121900" marB="121900"/>
                </a:tc>
                <a:tc>
                  <a:txBody>
                    <a:bodyPr/>
                    <a:lstStyle/>
                    <a:p>
                      <a:pPr marL="0" lvl="0" indent="0" algn="l" rtl="0">
                        <a:spcBef>
                          <a:spcPts val="0"/>
                        </a:spcBef>
                        <a:spcAft>
                          <a:spcPts val="0"/>
                        </a:spcAft>
                        <a:buNone/>
                      </a:pPr>
                      <a:r>
                        <a:rPr lang="en" sz="1200"/>
                        <a:t>1/19 7 am</a:t>
                      </a:r>
                      <a:endParaRPr sz="1200"/>
                    </a:p>
                  </a:txBody>
                  <a:tcPr marL="91425" marR="91425" marT="121900" marB="121900"/>
                </a:tc>
              </a:tr>
              <a:tr h="551004">
                <a:tc>
                  <a:txBody>
                    <a:bodyPr/>
                    <a:lstStyle/>
                    <a:p>
                      <a:pPr marL="0" lvl="0" indent="0" algn="l" rtl="0">
                        <a:spcBef>
                          <a:spcPts val="0"/>
                        </a:spcBef>
                        <a:spcAft>
                          <a:spcPts val="0"/>
                        </a:spcAft>
                        <a:buNone/>
                      </a:pPr>
                      <a:r>
                        <a:rPr lang="en" sz="1200" dirty="0"/>
                        <a:t>Make first web app</a:t>
                      </a:r>
                      <a:endParaRPr sz="1200" dirty="0"/>
                    </a:p>
                  </a:txBody>
                  <a:tcPr marL="91425" marR="91425" marT="121900" marB="121900"/>
                </a:tc>
                <a:tc>
                  <a:txBody>
                    <a:bodyPr/>
                    <a:lstStyle/>
                    <a:p>
                      <a:pPr marL="0" lvl="0" indent="0" algn="l" rtl="0">
                        <a:spcBef>
                          <a:spcPts val="0"/>
                        </a:spcBef>
                        <a:spcAft>
                          <a:spcPts val="0"/>
                        </a:spcAft>
                        <a:buNone/>
                      </a:pPr>
                      <a:r>
                        <a:rPr lang="en-US" sz="1200" dirty="0" smtClean="0"/>
                        <a:t>Done with</a:t>
                      </a:r>
                      <a:r>
                        <a:rPr lang="en-US" sz="1200" baseline="0" dirty="0" smtClean="0"/>
                        <a:t> Insight template</a:t>
                      </a:r>
                      <a:endParaRPr sz="1200" dirty="0"/>
                    </a:p>
                  </a:txBody>
                  <a:tcPr marL="91425" marR="91425" marT="121900" marB="121900"/>
                </a:tc>
                <a:tc>
                  <a:txBody>
                    <a:bodyPr/>
                    <a:lstStyle/>
                    <a:p>
                      <a:pPr marL="0" lvl="0" indent="0" algn="l" rtl="0">
                        <a:spcBef>
                          <a:spcPts val="0"/>
                        </a:spcBef>
                        <a:spcAft>
                          <a:spcPts val="0"/>
                        </a:spcAft>
                        <a:buNone/>
                      </a:pPr>
                      <a:r>
                        <a:rPr lang="en" sz="1200" dirty="0" smtClean="0"/>
                        <a:t>1/2</a:t>
                      </a:r>
                      <a:r>
                        <a:rPr lang="en-US" sz="1200" dirty="0" smtClean="0"/>
                        <a:t>3</a:t>
                      </a:r>
                      <a:endParaRPr sz="1200" dirty="0"/>
                    </a:p>
                  </a:txBody>
                  <a:tcPr marL="91425" marR="91425" marT="121900" marB="121900"/>
                </a:tc>
              </a:tr>
              <a:tr h="551004">
                <a:tc>
                  <a:txBody>
                    <a:bodyPr/>
                    <a:lstStyle/>
                    <a:p>
                      <a:pPr marL="0" lvl="0" indent="0" algn="l" rtl="0">
                        <a:spcBef>
                          <a:spcPts val="0"/>
                        </a:spcBef>
                        <a:spcAft>
                          <a:spcPts val="0"/>
                        </a:spcAft>
                        <a:buNone/>
                      </a:pPr>
                      <a:r>
                        <a:rPr lang="en-US" sz="1200" dirty="0" smtClean="0"/>
                        <a:t>Model</a:t>
                      </a:r>
                      <a:r>
                        <a:rPr lang="en-US" sz="1200" baseline="0" dirty="0" smtClean="0"/>
                        <a:t> trial and iteration</a:t>
                      </a:r>
                      <a:endParaRPr sz="1200" dirty="0"/>
                    </a:p>
                  </a:txBody>
                  <a:tcPr marL="91425" marR="91425" marT="121900" marB="121900"/>
                </a:tc>
                <a:tc>
                  <a:txBody>
                    <a:bodyPr/>
                    <a:lstStyle/>
                    <a:p>
                      <a:pPr marL="0" lvl="0" indent="0" algn="l" rtl="0">
                        <a:spcBef>
                          <a:spcPts val="0"/>
                        </a:spcBef>
                        <a:spcAft>
                          <a:spcPts val="0"/>
                        </a:spcAft>
                        <a:buNone/>
                      </a:pPr>
                      <a:r>
                        <a:rPr lang="en-US" sz="1200" dirty="0" smtClean="0"/>
                        <a:t>On-going!</a:t>
                      </a:r>
                      <a:endParaRPr sz="1200" dirty="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r>
              <a:tr h="551004">
                <a:tc>
                  <a:txBody>
                    <a:bodyPr/>
                    <a:lstStyle/>
                    <a:p>
                      <a:pPr marL="0" lvl="0" indent="0" algn="l" rtl="0">
                        <a:spcBef>
                          <a:spcPts val="0"/>
                        </a:spcBef>
                        <a:spcAft>
                          <a:spcPts val="0"/>
                        </a:spcAft>
                        <a:buNone/>
                      </a:pPr>
                      <a:r>
                        <a:rPr lang="en" sz="1200"/>
                        <a:t>Add other features (weather etc)</a:t>
                      </a:r>
                      <a:endParaRPr sz="120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c>
                  <a:txBody>
                    <a:bodyPr/>
                    <a:lstStyle/>
                    <a:p>
                      <a:pPr marL="0" lvl="0" indent="0" algn="l" rtl="0">
                        <a:spcBef>
                          <a:spcPts val="0"/>
                        </a:spcBef>
                        <a:spcAft>
                          <a:spcPts val="0"/>
                        </a:spcAft>
                        <a:buNone/>
                      </a:pPr>
                      <a:endParaRPr sz="1200" dirty="0"/>
                    </a:p>
                  </a:txBody>
                  <a:tcPr marL="91425" marR="91425" marT="121900" marB="1219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Output ideas</a:t>
            </a:r>
            <a:br>
              <a:rPr lang="en-US" dirty="0" smtClean="0"/>
            </a:br>
            <a:r>
              <a:rPr lang="en-US" sz="2000" b="0" dirty="0" smtClean="0"/>
              <a:t>1/26/20</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vs. B</a:t>
            </a:r>
          </a:p>
          <a:p>
            <a:pPr lvl="1"/>
            <a:r>
              <a:rPr lang="en-US" dirty="0" smtClean="0"/>
              <a:t>Input: for each, event rate in last 100 </a:t>
            </a:r>
            <a:r>
              <a:rPr lang="en-US" dirty="0" err="1" smtClean="0"/>
              <a:t>ab</a:t>
            </a:r>
            <a:endParaRPr lang="en-US" dirty="0" smtClean="0"/>
          </a:p>
          <a:p>
            <a:pPr lvl="1"/>
            <a:r>
              <a:rPr lang="en-US" dirty="0" smtClean="0"/>
              <a:t>Output: for each, predict 0 or 1 and probability of 1</a:t>
            </a:r>
          </a:p>
          <a:p>
            <a:pPr lvl="1"/>
            <a:r>
              <a:rPr lang="en-US" dirty="0" smtClean="0"/>
              <a:t>Is this assumption valid?</a:t>
            </a:r>
          </a:p>
          <a:p>
            <a:pPr lvl="2"/>
            <a:r>
              <a:rPr lang="en-US" dirty="0" smtClean="0"/>
              <a:t>yes it’s valid - Machado vs. Frankel test</a:t>
            </a:r>
          </a:p>
          <a:p>
            <a:r>
              <a:rPr lang="en-US" dirty="0" smtClean="0"/>
              <a:t>Combine DFs of A and B</a:t>
            </a:r>
          </a:p>
          <a:p>
            <a:pPr lvl="1"/>
            <a:r>
              <a:rPr lang="en-US" dirty="0" smtClean="0"/>
              <a:t>Just use A and B (with feature encoding) for the input with inputs</a:t>
            </a:r>
          </a:p>
          <a:p>
            <a:pPr lvl="1"/>
            <a:r>
              <a:rPr lang="en-US" b="1" dirty="0" smtClean="0"/>
              <a:t>Is coefficient of player predictive? </a:t>
            </a:r>
            <a:r>
              <a:rPr lang="mr-IN" b="1" dirty="0" smtClean="0"/>
              <a:t>–</a:t>
            </a:r>
            <a:r>
              <a:rPr lang="en-US" b="1" dirty="0" smtClean="0"/>
              <a:t> might be too simple</a:t>
            </a:r>
          </a:p>
          <a:p>
            <a:pPr lvl="1"/>
            <a:endParaRPr lang="en-US" dirty="0"/>
          </a:p>
        </p:txBody>
      </p:sp>
    </p:spTree>
    <p:extLst>
      <p:ext uri="{BB962C8B-B14F-4D97-AF65-F5344CB8AC3E}">
        <p14:creationId xmlns:p14="http://schemas.microsoft.com/office/powerpoint/2010/main" val="971553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729450" y="1763267"/>
            <a:ext cx="7688400" cy="202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p:txBody>
      </p:sp>
    </p:spTree>
    <p:extLst>
      <p:ext uri="{BB962C8B-B14F-4D97-AF65-F5344CB8AC3E}">
        <p14:creationId xmlns:p14="http://schemas.microsoft.com/office/powerpoint/2010/main" val="84579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score refinement</a:t>
            </a:r>
            <a:endParaRPr/>
          </a:p>
          <a:p>
            <a:pPr marL="0" lvl="0" indent="0" algn="l" rtl="0">
              <a:spcBef>
                <a:spcPts val="0"/>
              </a:spcBef>
              <a:spcAft>
                <a:spcPts val="0"/>
              </a:spcAft>
              <a:buNone/>
            </a:pPr>
            <a:r>
              <a:rPr lang="en" sz="1400" b="0"/>
              <a:t>1/18/20</a:t>
            </a:r>
            <a:endParaRPr sz="1400" b="0"/>
          </a:p>
        </p:txBody>
      </p:sp>
      <p:sp>
        <p:nvSpPr>
          <p:cNvPr id="153" name="Google Shape;153;p2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sz="1800" dirty="0"/>
              <a:t>Read about fantasy baseball</a:t>
            </a:r>
            <a:endParaRPr sz="1800" dirty="0"/>
          </a:p>
          <a:p>
            <a:pPr marL="457200" lvl="0" indent="-311150" algn="l" rtl="0">
              <a:spcBef>
                <a:spcPts val="0"/>
              </a:spcBef>
              <a:spcAft>
                <a:spcPts val="0"/>
              </a:spcAft>
              <a:buSzPts val="1300"/>
              <a:buChar char="●"/>
            </a:pPr>
            <a:r>
              <a:rPr lang="en" sz="1800" dirty="0"/>
              <a:t>Try to identify a truly novel idea</a:t>
            </a:r>
            <a:endParaRPr sz="1800" dirty="0"/>
          </a:p>
          <a:p>
            <a:pPr marL="914400" lvl="1" indent="-298450" algn="l" rtl="0">
              <a:spcBef>
                <a:spcPts val="0"/>
              </a:spcBef>
              <a:spcAft>
                <a:spcPts val="0"/>
              </a:spcAft>
              <a:buSzPts val="1100"/>
              <a:buChar char="○"/>
            </a:pPr>
            <a:r>
              <a:rPr lang="en" sz="1600" dirty="0"/>
              <a:t>Fantasy baseball based on advanced stats? Or give the option of traditional or advanced</a:t>
            </a:r>
            <a:endParaRPr sz="1600" dirty="0"/>
          </a:p>
          <a:p>
            <a:pPr marL="914400" lvl="1" indent="-298450" algn="l" rtl="0">
              <a:spcBef>
                <a:spcPts val="0"/>
              </a:spcBef>
              <a:spcAft>
                <a:spcPts val="0"/>
              </a:spcAft>
              <a:buSzPts val="1100"/>
              <a:buChar char="○"/>
            </a:pPr>
            <a:r>
              <a:rPr lang="en" sz="1600" dirty="0"/>
              <a:t>Incorporate statcast data so you can use SQL</a:t>
            </a:r>
            <a:endParaRPr sz="1600" dirty="0"/>
          </a:p>
          <a:p>
            <a:pPr marL="914400" lvl="1" indent="-298450" algn="l" rtl="0">
              <a:spcBef>
                <a:spcPts val="0"/>
              </a:spcBef>
              <a:spcAft>
                <a:spcPts val="0"/>
              </a:spcAft>
              <a:buSzPts val="1100"/>
              <a:buChar char="○"/>
            </a:pPr>
            <a:r>
              <a:rPr lang="en" sz="1600" dirty="0"/>
              <a:t>Use player similarity with a linear mixture model</a:t>
            </a:r>
            <a:endParaRPr sz="1600" dirty="0"/>
          </a:p>
          <a:p>
            <a:pPr marL="914400" lvl="1" indent="-298450" algn="l" rtl="0">
              <a:spcBef>
                <a:spcPts val="0"/>
              </a:spcBef>
              <a:spcAft>
                <a:spcPts val="0"/>
              </a:spcAft>
              <a:buSzPts val="1100"/>
              <a:buChar char="○"/>
            </a:pPr>
            <a:endParaRPr sz="1600" dirty="0"/>
          </a:p>
          <a:p>
            <a:pPr marL="457200" lvl="0" indent="-311150" algn="l" rtl="0">
              <a:spcBef>
                <a:spcPts val="0"/>
              </a:spcBef>
              <a:spcAft>
                <a:spcPts val="0"/>
              </a:spcAft>
              <a:buSzPts val="1300"/>
              <a:buChar char="●"/>
            </a:pPr>
            <a:r>
              <a:rPr lang="en" sz="1800" dirty="0"/>
              <a:t>Other</a:t>
            </a:r>
            <a:endParaRPr sz="1800" dirty="0"/>
          </a:p>
          <a:p>
            <a:pPr marL="914400" lvl="1" indent="-311150" algn="l" rtl="0">
              <a:spcBef>
                <a:spcPts val="0"/>
              </a:spcBef>
              <a:spcAft>
                <a:spcPts val="0"/>
              </a:spcAft>
              <a:buSzPts val="1300"/>
              <a:buChar char="○"/>
            </a:pPr>
            <a:r>
              <a:rPr lang="en" sz="1000" dirty="0"/>
              <a:t>Lineup constructor, bin by position</a:t>
            </a:r>
            <a:endParaRPr sz="1000" dirty="0"/>
          </a:p>
          <a:p>
            <a:pPr marL="914400" lvl="1" indent="-311150" algn="l" rtl="0">
              <a:spcBef>
                <a:spcPts val="0"/>
              </a:spcBef>
              <a:spcAft>
                <a:spcPts val="0"/>
              </a:spcAft>
              <a:buSzPts val="1300"/>
              <a:buChar char="○"/>
            </a:pPr>
            <a:r>
              <a:rPr lang="en" sz="1000" dirty="0"/>
              <a:t>stars vs bench base on WAR , see Padres for separation by WAR</a:t>
            </a:r>
            <a:endParaRPr sz="1000" dirty="0"/>
          </a:p>
          <a:p>
            <a:pPr marL="914400" lvl="1" indent="-311150" algn="l" rtl="0">
              <a:spcBef>
                <a:spcPts val="0"/>
              </a:spcBef>
              <a:spcAft>
                <a:spcPts val="0"/>
              </a:spcAft>
              <a:buSzPts val="1300"/>
              <a:buChar char="○"/>
            </a:pPr>
            <a:r>
              <a:rPr lang="en" sz="1000" dirty="0"/>
              <a:t>Randomly choose</a:t>
            </a:r>
            <a:endParaRPr sz="1600" dirty="0"/>
          </a:p>
          <a:p>
            <a:pPr marL="457200" lvl="0" indent="-311150" algn="l" rtl="0">
              <a:spcBef>
                <a:spcPts val="0"/>
              </a:spcBef>
              <a:spcAft>
                <a:spcPts val="0"/>
              </a:spcAft>
              <a:buSzPts val="1300"/>
              <a:buChar char="●"/>
            </a:pPr>
            <a:r>
              <a:rPr lang="en" sz="1800" dirty="0"/>
              <a:t>Backup</a:t>
            </a:r>
            <a:endParaRPr sz="1800" dirty="0"/>
          </a:p>
          <a:p>
            <a:pPr marL="914400" lvl="1" indent="-298450" algn="l" rtl="0">
              <a:spcBef>
                <a:spcPts val="0"/>
              </a:spcBef>
              <a:spcAft>
                <a:spcPts val="0"/>
              </a:spcAft>
              <a:buSzPts val="1100"/>
              <a:buChar char="○"/>
            </a:pPr>
            <a:r>
              <a:rPr lang="en" sz="1600" dirty="0"/>
              <a:t>What I proposed previously</a:t>
            </a:r>
            <a:endParaRPr sz="1600" dirty="0"/>
          </a:p>
          <a:p>
            <a:pPr marL="457200" lvl="0" indent="-311150" algn="l" rtl="0">
              <a:spcBef>
                <a:spcPts val="0"/>
              </a:spcBef>
              <a:spcAft>
                <a:spcPts val="0"/>
              </a:spcAft>
              <a:buSzPts val="1300"/>
              <a:buChar char="●"/>
            </a:pPr>
            <a:r>
              <a:rPr lang="en" sz="1800" dirty="0"/>
              <a:t>Later today - get started on writing more code, define input and output</a:t>
            </a:r>
            <a:endParaRPr sz="1800" dirty="0"/>
          </a:p>
          <a:p>
            <a:pPr marL="457200" lvl="0" indent="0" algn="l" rtl="0">
              <a:spcBef>
                <a:spcPts val="0"/>
              </a:spcBef>
              <a:spcAft>
                <a:spcPts val="1600"/>
              </a:spcAft>
              <a:buNone/>
            </a:pPr>
            <a:endParaRPr sz="1800" dirty="0"/>
          </a:p>
        </p:txBody>
      </p:sp>
    </p:spTree>
    <p:extLst>
      <p:ext uri="{BB962C8B-B14F-4D97-AF65-F5344CB8AC3E}">
        <p14:creationId xmlns:p14="http://schemas.microsoft.com/office/powerpoint/2010/main" val="44676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Learning about fantasy baseball - focuses on head-to-head format (1 win a week) (youtube)</a:t>
            </a:r>
            <a:endParaRPr sz="1800"/>
          </a:p>
          <a:p>
            <a:pPr marL="0" lvl="0" indent="0" algn="l" rtl="0">
              <a:spcBef>
                <a:spcPts val="0"/>
              </a:spcBef>
              <a:spcAft>
                <a:spcPts val="0"/>
              </a:spcAft>
              <a:buNone/>
            </a:pPr>
            <a:r>
              <a:rPr lang="en" sz="1400" b="0"/>
              <a:t>1/18/20</a:t>
            </a:r>
            <a:endParaRPr sz="1400" b="0"/>
          </a:p>
        </p:txBody>
      </p:sp>
      <p:sp>
        <p:nvSpPr>
          <p:cNvPr id="159" name="Google Shape;159;p25"/>
          <p:cNvSpPr txBox="1">
            <a:spLocks noGrp="1"/>
          </p:cNvSpPr>
          <p:nvPr>
            <p:ph idx="1"/>
          </p:nvPr>
        </p:nvSpPr>
        <p:spPr>
          <a:xfrm>
            <a:off x="457200" y="2173612"/>
            <a:ext cx="5037299" cy="3952553"/>
          </a:xfrm>
          <a:prstGeom prst="rect">
            <a:avLst/>
          </a:prstGeom>
        </p:spPr>
        <p:txBody>
          <a:bodyPr spcFirstLastPara="1" wrap="square" lIns="91425" tIns="91425" rIns="91425" bIns="91425" anchor="t" anchorCtr="0">
            <a:noAutofit/>
          </a:bodyPr>
          <a:lstStyle/>
          <a:p>
            <a:pPr marL="457200" lvl="0" indent="-285750" algn="l" rtl="0">
              <a:spcBef>
                <a:spcPts val="0"/>
              </a:spcBef>
              <a:spcAft>
                <a:spcPts val="0"/>
              </a:spcAft>
              <a:buSzPts val="900"/>
              <a:buChar char="●"/>
            </a:pPr>
            <a:r>
              <a:rPr lang="en" sz="1600" u="sng" dirty="0">
                <a:solidFill>
                  <a:schemeClr val="hlink"/>
                </a:solidFill>
                <a:latin typeface="Arial"/>
                <a:ea typeface="Arial"/>
                <a:cs typeface="Arial"/>
                <a:sym typeface="Arial"/>
                <a:hlinkClick r:id="rId3"/>
              </a:rPr>
              <a:t>https://www.youtube.com/watch?v=lUzcLnB6F18</a:t>
            </a:r>
            <a:endParaRPr sz="1600" dirty="0"/>
          </a:p>
          <a:p>
            <a:pPr marL="457200" lvl="0" indent="-285750" algn="l" rtl="0">
              <a:spcBef>
                <a:spcPts val="0"/>
              </a:spcBef>
              <a:spcAft>
                <a:spcPts val="0"/>
              </a:spcAft>
              <a:buSzPts val="900"/>
              <a:buChar char="●"/>
            </a:pPr>
            <a:r>
              <a:rPr lang="en" sz="1600" dirty="0"/>
              <a:t>Head-to-head leagues (don’t do rotisserie)</a:t>
            </a:r>
            <a:endParaRPr sz="1600" dirty="0"/>
          </a:p>
          <a:p>
            <a:pPr marL="457200" lvl="0" indent="-285750" algn="l" rtl="0">
              <a:spcBef>
                <a:spcPts val="0"/>
              </a:spcBef>
              <a:spcAft>
                <a:spcPts val="0"/>
              </a:spcAft>
              <a:buSzPts val="900"/>
              <a:buChar char="●"/>
            </a:pPr>
            <a:r>
              <a:rPr lang="en" sz="1600" dirty="0"/>
              <a:t>Points league: each different statistic has a point total attached to it</a:t>
            </a:r>
            <a:endParaRPr sz="1600" dirty="0"/>
          </a:p>
          <a:p>
            <a:pPr marL="914400" lvl="1" indent="-285750" algn="l" rtl="0">
              <a:spcBef>
                <a:spcPts val="0"/>
              </a:spcBef>
              <a:spcAft>
                <a:spcPts val="0"/>
              </a:spcAft>
              <a:buSzPts val="900"/>
              <a:buChar char="○"/>
            </a:pPr>
            <a:r>
              <a:rPr lang="en" sz="1600" dirty="0"/>
              <a:t>Add up points for the week</a:t>
            </a:r>
            <a:endParaRPr sz="1600" dirty="0"/>
          </a:p>
          <a:p>
            <a:pPr marL="914400" lvl="1" indent="-285750" algn="l" rtl="0">
              <a:spcBef>
                <a:spcPts val="0"/>
              </a:spcBef>
              <a:spcAft>
                <a:spcPts val="0"/>
              </a:spcAft>
              <a:buSzPts val="900"/>
              <a:buChar char="○"/>
            </a:pPr>
            <a:r>
              <a:rPr lang="en" sz="1600" dirty="0"/>
              <a:t>A gets 100 points, B gets 99 points</a:t>
            </a:r>
            <a:endParaRPr sz="1600" dirty="0"/>
          </a:p>
          <a:p>
            <a:pPr marL="914400" lvl="1" indent="-285750" algn="l" rtl="0">
              <a:spcBef>
                <a:spcPts val="0"/>
              </a:spcBef>
              <a:spcAft>
                <a:spcPts val="0"/>
              </a:spcAft>
              <a:buSzPts val="900"/>
              <a:buChar char="○"/>
            </a:pPr>
            <a:r>
              <a:rPr lang="en" sz="1600" dirty="0"/>
              <a:t>Thus far, A is 1-0 for the season; B is 0-1 for the season</a:t>
            </a:r>
            <a:endParaRPr sz="1600" dirty="0"/>
          </a:p>
          <a:p>
            <a:pPr marL="457200" lvl="0" indent="-285750" algn="l" rtl="0">
              <a:spcBef>
                <a:spcPts val="0"/>
              </a:spcBef>
              <a:spcAft>
                <a:spcPts val="0"/>
              </a:spcAft>
              <a:buSzPts val="900"/>
              <a:buChar char="●"/>
            </a:pPr>
            <a:r>
              <a:rPr lang="en" sz="1600" dirty="0"/>
              <a:t>Categories league: </a:t>
            </a:r>
            <a:endParaRPr sz="1600" dirty="0"/>
          </a:p>
          <a:p>
            <a:pPr marL="914400" lvl="1" indent="-285750" algn="l" rtl="0">
              <a:spcBef>
                <a:spcPts val="0"/>
              </a:spcBef>
              <a:spcAft>
                <a:spcPts val="0"/>
              </a:spcAft>
              <a:buSzPts val="900"/>
              <a:buChar char="○"/>
            </a:pPr>
            <a:r>
              <a:rPr lang="en" sz="1600" dirty="0"/>
              <a:t>Just based on how many categories you win, but it can be scored differently; </a:t>
            </a:r>
            <a:endParaRPr sz="1600" dirty="0"/>
          </a:p>
          <a:p>
            <a:pPr marL="914400" lvl="1" indent="-285750" algn="l" rtl="0">
              <a:spcBef>
                <a:spcPts val="0"/>
              </a:spcBef>
              <a:spcAft>
                <a:spcPts val="0"/>
              </a:spcAft>
              <a:buSzPts val="900"/>
              <a:buChar char="○"/>
            </a:pPr>
            <a:r>
              <a:rPr lang="en" sz="1600" dirty="0"/>
              <a:t>In week 1 if A wins 7 out of 10 categories; A is 7-3 for the season, B is 3-7</a:t>
            </a:r>
            <a:endParaRPr sz="1600" dirty="0"/>
          </a:p>
          <a:p>
            <a:pPr marL="914400" lvl="1" indent="-285750" algn="l" rtl="0">
              <a:spcBef>
                <a:spcPts val="0"/>
              </a:spcBef>
              <a:spcAft>
                <a:spcPts val="0"/>
              </a:spcAft>
              <a:buSzPts val="900"/>
              <a:buChar char="○"/>
            </a:pPr>
            <a:r>
              <a:rPr lang="en" sz="1600" dirty="0"/>
              <a:t>other ways of scoring is to just call it 1-0</a:t>
            </a:r>
            <a:endParaRPr sz="1600" dirty="0"/>
          </a:p>
          <a:p>
            <a:pPr marL="457200" lvl="0" indent="0" algn="l" rtl="0">
              <a:spcBef>
                <a:spcPts val="1600"/>
              </a:spcBef>
              <a:spcAft>
                <a:spcPts val="1600"/>
              </a:spcAft>
              <a:buNone/>
            </a:pPr>
            <a:endParaRPr sz="1600" dirty="0"/>
          </a:p>
        </p:txBody>
      </p:sp>
      <p:pic>
        <p:nvPicPr>
          <p:cNvPr id="160" name="Google Shape;160;p25"/>
          <p:cNvPicPr preferRelativeResize="0"/>
          <p:nvPr/>
        </p:nvPicPr>
        <p:blipFill>
          <a:blip r:embed="rId4">
            <a:alphaModFix/>
          </a:blip>
          <a:stretch>
            <a:fillRect/>
          </a:stretch>
        </p:blipFill>
        <p:spPr>
          <a:xfrm>
            <a:off x="5828996" y="2538589"/>
            <a:ext cx="2788556" cy="1737538"/>
          </a:xfrm>
          <a:prstGeom prst="rect">
            <a:avLst/>
          </a:prstGeom>
          <a:noFill/>
          <a:ln>
            <a:noFill/>
          </a:ln>
        </p:spPr>
      </p:pic>
    </p:spTree>
    <p:extLst>
      <p:ext uri="{BB962C8B-B14F-4D97-AF65-F5344CB8AC3E}">
        <p14:creationId xmlns:p14="http://schemas.microsoft.com/office/powerpoint/2010/main" val="171183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Fantasy baseball - draft for the season</a:t>
            </a:r>
            <a:endParaRPr sz="4000" dirty="0"/>
          </a:p>
          <a:p>
            <a:pPr marL="0" lvl="0" indent="0" algn="l" rtl="0">
              <a:spcBef>
                <a:spcPts val="0"/>
              </a:spcBef>
              <a:spcAft>
                <a:spcPts val="0"/>
              </a:spcAft>
              <a:buNone/>
            </a:pPr>
            <a:r>
              <a:rPr lang="en" sz="1200" b="0" dirty="0"/>
              <a:t>1/18/20</a:t>
            </a:r>
            <a:endParaRPr sz="1200" b="0" dirty="0"/>
          </a:p>
        </p:txBody>
      </p:sp>
      <p:sp>
        <p:nvSpPr>
          <p:cNvPr id="166" name="Google Shape;166;p26"/>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Preparing for draft</a:t>
            </a:r>
            <a:endParaRPr sz="1800" dirty="0"/>
          </a:p>
          <a:p>
            <a:pPr marL="457200" lvl="0" indent="-317500" algn="l" rtl="0">
              <a:spcBef>
                <a:spcPts val="0"/>
              </a:spcBef>
              <a:spcAft>
                <a:spcPts val="0"/>
              </a:spcAft>
              <a:buSzPts val="1400"/>
              <a:buChar char="●"/>
            </a:pPr>
            <a:r>
              <a:rPr lang="en" sz="1800" dirty="0"/>
              <a:t>Category league - draft for overall well-rounded team</a:t>
            </a:r>
            <a:endParaRPr sz="1800" dirty="0"/>
          </a:p>
          <a:p>
            <a:pPr marL="914400" lvl="1" indent="-317500" algn="l" rtl="0">
              <a:spcBef>
                <a:spcPts val="0"/>
              </a:spcBef>
              <a:spcAft>
                <a:spcPts val="0"/>
              </a:spcAft>
              <a:buSzPts val="1400"/>
              <a:buChar char="○"/>
            </a:pPr>
            <a:r>
              <a:rPr lang="en" sz="1800" dirty="0"/>
              <a:t>Hitting: want people for average, power (HR, RBI), speed (SB)</a:t>
            </a:r>
            <a:endParaRPr sz="1800" dirty="0"/>
          </a:p>
          <a:p>
            <a:pPr marL="914400" lvl="1" indent="-317500" algn="l" rtl="0">
              <a:spcBef>
                <a:spcPts val="0"/>
              </a:spcBef>
              <a:spcAft>
                <a:spcPts val="0"/>
              </a:spcAft>
              <a:buSzPts val="1400"/>
              <a:buChar char="○"/>
            </a:pPr>
            <a:r>
              <a:rPr lang="en" sz="1800" dirty="0"/>
              <a:t>Pitching: closers, relief pitchers (lower ERA)</a:t>
            </a:r>
            <a:endParaRPr sz="1800" dirty="0"/>
          </a:p>
          <a:p>
            <a:pPr marL="457200" lvl="0" indent="-317500" algn="l" rtl="0">
              <a:spcBef>
                <a:spcPts val="0"/>
              </a:spcBef>
              <a:spcAft>
                <a:spcPts val="0"/>
              </a:spcAft>
              <a:buSzPts val="1400"/>
              <a:buChar char="●"/>
            </a:pPr>
            <a:r>
              <a:rPr lang="en" sz="1800" dirty="0"/>
              <a:t>Points league</a:t>
            </a:r>
            <a:endParaRPr sz="1800" dirty="0"/>
          </a:p>
          <a:p>
            <a:pPr marL="914400" lvl="1" indent="-317500" algn="l" rtl="0">
              <a:spcBef>
                <a:spcPts val="0"/>
              </a:spcBef>
              <a:spcAft>
                <a:spcPts val="0"/>
              </a:spcAft>
              <a:buSzPts val="1400"/>
              <a:buChar char="○"/>
            </a:pPr>
            <a:r>
              <a:rPr lang="en" sz="1800" dirty="0"/>
              <a:t>What are points settings?</a:t>
            </a:r>
            <a:endParaRPr sz="1800" dirty="0"/>
          </a:p>
          <a:p>
            <a:pPr marL="914400" lvl="1" indent="-317500" algn="l" rtl="0">
              <a:spcBef>
                <a:spcPts val="0"/>
              </a:spcBef>
              <a:spcAft>
                <a:spcPts val="0"/>
              </a:spcAft>
              <a:buSzPts val="1400"/>
              <a:buChar char="○"/>
            </a:pPr>
            <a:r>
              <a:rPr lang="en" sz="1800" dirty="0"/>
              <a:t>If 5 points for HR, then draft a lot of power guys, but drawback in some leagues is that strikeouts can be negative points</a:t>
            </a:r>
            <a:endParaRPr sz="1800" dirty="0"/>
          </a:p>
          <a:p>
            <a:pPr marL="457200" lvl="0" indent="-317500" algn="l" rtl="0">
              <a:spcBef>
                <a:spcPts val="0"/>
              </a:spcBef>
              <a:spcAft>
                <a:spcPts val="0"/>
              </a:spcAft>
              <a:buSzPts val="1400"/>
              <a:buChar char="●"/>
            </a:pPr>
            <a:r>
              <a:rPr lang="en" sz="1800" dirty="0"/>
              <a:t>Mock draft can be a way to prepare</a:t>
            </a:r>
            <a:endParaRPr sz="1800" dirty="0"/>
          </a:p>
          <a:p>
            <a:pPr marL="457200" lvl="0" indent="0" algn="l" rtl="0">
              <a:spcBef>
                <a:spcPts val="1600"/>
              </a:spcBef>
              <a:spcAft>
                <a:spcPts val="1600"/>
              </a:spcAft>
              <a:buNone/>
            </a:pPr>
            <a:endParaRPr sz="1800" dirty="0"/>
          </a:p>
        </p:txBody>
      </p:sp>
    </p:spTree>
    <p:extLst>
      <p:ext uri="{BB962C8B-B14F-4D97-AF65-F5344CB8AC3E}">
        <p14:creationId xmlns:p14="http://schemas.microsoft.com/office/powerpoint/2010/main" val="272998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baseball - being competitive for season</a:t>
            </a:r>
            <a:endParaRPr sz="1800"/>
          </a:p>
          <a:p>
            <a:pPr marL="0" lvl="0" indent="0" algn="l" rtl="0">
              <a:spcBef>
                <a:spcPts val="0"/>
              </a:spcBef>
              <a:spcAft>
                <a:spcPts val="0"/>
              </a:spcAft>
              <a:buNone/>
            </a:pPr>
            <a:r>
              <a:rPr lang="en" sz="1200" b="0"/>
              <a:t>1/18/20</a:t>
            </a:r>
            <a:endParaRPr sz="1200" b="0"/>
          </a:p>
        </p:txBody>
      </p:sp>
      <p:sp>
        <p:nvSpPr>
          <p:cNvPr id="172" name="Google Shape;172;p27"/>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79400" algn="l" rtl="0">
              <a:spcBef>
                <a:spcPts val="0"/>
              </a:spcBef>
              <a:spcAft>
                <a:spcPts val="0"/>
              </a:spcAft>
              <a:buSzPts val="800"/>
              <a:buChar char="●"/>
            </a:pPr>
            <a:r>
              <a:rPr lang="en" sz="1400" dirty="0"/>
              <a:t>Throughout season players can be inconsistent, get injured, suspended, possibly rainouts, or obviously the opposing team IRL (substitute a pitcher facing a monster lineup)</a:t>
            </a:r>
            <a:endParaRPr sz="1400" dirty="0"/>
          </a:p>
          <a:p>
            <a:pPr marL="457200" lvl="0" indent="-279400" algn="l" rtl="0">
              <a:spcBef>
                <a:spcPts val="0"/>
              </a:spcBef>
              <a:spcAft>
                <a:spcPts val="0"/>
              </a:spcAft>
              <a:buSzPts val="800"/>
              <a:buChar char="●"/>
            </a:pPr>
            <a:r>
              <a:rPr lang="en" sz="1400" dirty="0"/>
              <a:t>You have to set someone to start and someone to bench</a:t>
            </a:r>
            <a:endParaRPr sz="1400" dirty="0"/>
          </a:p>
          <a:p>
            <a:pPr marL="457200" lvl="0" indent="-279400" algn="l" rtl="0">
              <a:spcBef>
                <a:spcPts val="0"/>
              </a:spcBef>
              <a:spcAft>
                <a:spcPts val="0"/>
              </a:spcAft>
              <a:buSzPts val="800"/>
              <a:buChar char="●"/>
            </a:pPr>
            <a:r>
              <a:rPr lang="en" sz="1400" dirty="0"/>
              <a:t>Different ways to improve team - best way is waiver wire  </a:t>
            </a:r>
            <a:r>
              <a:rPr lang="en" sz="1400" b="1" dirty="0"/>
              <a:t>How often does this happen? </a:t>
            </a:r>
            <a:endParaRPr sz="1400" b="1" dirty="0"/>
          </a:p>
          <a:p>
            <a:pPr marL="457200" lvl="0" indent="-279400" algn="l" rtl="0">
              <a:spcBef>
                <a:spcPts val="0"/>
              </a:spcBef>
              <a:spcAft>
                <a:spcPts val="0"/>
              </a:spcAft>
              <a:buSzPts val="800"/>
              <a:buChar char="●"/>
            </a:pPr>
            <a:r>
              <a:rPr lang="en" sz="1400" dirty="0"/>
              <a:t>All players who weren’t drafted originally. An owner can pick people up but it depends on league format.   </a:t>
            </a:r>
            <a:endParaRPr sz="1400" dirty="0"/>
          </a:p>
          <a:p>
            <a:pPr marL="914400" lvl="1" indent="-279400" algn="l" rtl="0">
              <a:spcBef>
                <a:spcPts val="0"/>
              </a:spcBef>
              <a:spcAft>
                <a:spcPts val="0"/>
              </a:spcAft>
              <a:buSzPts val="800"/>
              <a:buChar char="○"/>
            </a:pPr>
            <a:r>
              <a:rPr lang="en" sz="1400" dirty="0"/>
              <a:t>Usually an order of players to take, which is based on the inverse rank of the previous week</a:t>
            </a:r>
            <a:endParaRPr sz="1400" dirty="0"/>
          </a:p>
          <a:p>
            <a:pPr marL="914400" lvl="1" indent="-279400" algn="l" rtl="0">
              <a:spcBef>
                <a:spcPts val="0"/>
              </a:spcBef>
              <a:spcAft>
                <a:spcPts val="0"/>
              </a:spcAft>
              <a:buSzPts val="800"/>
              <a:buChar char="○"/>
            </a:pPr>
            <a:r>
              <a:rPr lang="en" sz="1400" dirty="0"/>
              <a:t>Another way is a bid auction; bid up on the players for waivers. Order doesn’t matter, just whoever is willing to bid the most (more in-depth but getting more popular)</a:t>
            </a:r>
            <a:endParaRPr sz="1400" dirty="0"/>
          </a:p>
          <a:p>
            <a:pPr marL="914400" lvl="1" indent="-279400" algn="l" rtl="0">
              <a:spcBef>
                <a:spcPts val="0"/>
              </a:spcBef>
              <a:spcAft>
                <a:spcPts val="0"/>
              </a:spcAft>
              <a:buSzPts val="800"/>
              <a:buChar char="○"/>
            </a:pPr>
            <a:r>
              <a:rPr lang="en" sz="1400" dirty="0"/>
              <a:t>Trading with other owners in the league</a:t>
            </a:r>
            <a:endParaRPr sz="1400" dirty="0"/>
          </a:p>
          <a:p>
            <a:pPr marL="1371600" lvl="2" indent="-279400" algn="l" rtl="0">
              <a:spcBef>
                <a:spcPts val="0"/>
              </a:spcBef>
              <a:spcAft>
                <a:spcPts val="0"/>
              </a:spcAft>
              <a:buSzPts val="800"/>
              <a:buChar char="■"/>
            </a:pPr>
            <a:r>
              <a:rPr lang="en" sz="1400" dirty="0"/>
              <a:t>Generally trade strength in one for weakness in another</a:t>
            </a:r>
            <a:endParaRPr sz="1400" dirty="0"/>
          </a:p>
          <a:p>
            <a:pPr marL="1371600" lvl="2" indent="-279400" algn="l" rtl="0">
              <a:spcBef>
                <a:spcPts val="0"/>
              </a:spcBef>
              <a:spcAft>
                <a:spcPts val="0"/>
              </a:spcAft>
              <a:buSzPts val="800"/>
              <a:buChar char="■"/>
            </a:pPr>
            <a:r>
              <a:rPr lang="en" sz="1400" dirty="0"/>
              <a:t>Or try to buy low and sell high; for example, someone on a hot streak outperforming expectations; someone out there might be the reverse</a:t>
            </a:r>
            <a:endParaRPr sz="1400" dirty="0"/>
          </a:p>
          <a:p>
            <a:pPr marL="1371600" lvl="2" indent="-279400" algn="l" rtl="0">
              <a:spcBef>
                <a:spcPts val="0"/>
              </a:spcBef>
              <a:spcAft>
                <a:spcPts val="0"/>
              </a:spcAft>
              <a:buSzPts val="800"/>
              <a:buChar char="■"/>
            </a:pPr>
            <a:r>
              <a:rPr lang="en" sz="1400" dirty="0"/>
              <a:t>Generally want to find guys who are more consistent for the long haul</a:t>
            </a:r>
            <a:endParaRPr sz="1400" dirty="0"/>
          </a:p>
          <a:p>
            <a:pPr marL="1371600" lvl="2" indent="-279400" algn="l" rtl="0">
              <a:spcBef>
                <a:spcPts val="0"/>
              </a:spcBef>
              <a:spcAft>
                <a:spcPts val="0"/>
              </a:spcAft>
              <a:buSzPts val="800"/>
              <a:buChar char="■"/>
            </a:pPr>
            <a:r>
              <a:rPr lang="en" sz="1400" dirty="0"/>
              <a:t>Trades could be hard cause you need to find someone who needs someone you can offer; sometimes a participant might have a player who just got injured</a:t>
            </a:r>
            <a:endParaRPr sz="1400" dirty="0"/>
          </a:p>
          <a:p>
            <a:pPr marL="457200" lvl="0" indent="-279400" algn="l" rtl="0">
              <a:spcBef>
                <a:spcPts val="0"/>
              </a:spcBef>
              <a:spcAft>
                <a:spcPts val="0"/>
              </a:spcAft>
              <a:buSzPts val="800"/>
              <a:buChar char="●"/>
            </a:pPr>
            <a:r>
              <a:rPr lang="en" sz="1400" dirty="0"/>
              <a:t>Check lineups every morning; but you can also check later in the day for injury updates, suspensions, etc. Rain outs are a big deal.</a:t>
            </a:r>
            <a:endParaRPr sz="1400" dirty="0"/>
          </a:p>
          <a:p>
            <a:pPr marL="457200" lvl="0" indent="-279400" algn="l" rtl="0">
              <a:spcBef>
                <a:spcPts val="0"/>
              </a:spcBef>
              <a:spcAft>
                <a:spcPts val="0"/>
              </a:spcAft>
              <a:buSzPts val="800"/>
              <a:buChar char="●"/>
            </a:pPr>
            <a:r>
              <a:rPr lang="en" sz="1400" dirty="0"/>
              <a:t>Should you trade?</a:t>
            </a:r>
            <a:endParaRPr sz="1400" dirty="0"/>
          </a:p>
        </p:txBody>
      </p:sp>
    </p:spTree>
    <p:extLst>
      <p:ext uri="{BB962C8B-B14F-4D97-AF65-F5344CB8AC3E}">
        <p14:creationId xmlns:p14="http://schemas.microsoft.com/office/powerpoint/2010/main" val="16872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p:spPr>
        <p:txBody>
          <a:bodyPr spcFirstLastPara="1" wrap="square" lIns="91425" tIns="91425" rIns="91425" bIns="91425" anchor="t" anchorCtr="0">
            <a:noAutofit/>
          </a:bodyPr>
          <a:lstStyle/>
          <a:p>
            <a:pPr lvl="0">
              <a:spcBef>
                <a:spcPts val="0"/>
              </a:spcBef>
            </a:pPr>
            <a:r>
              <a:rPr lang="en-US" sz="3200" dirty="0" smtClean="0"/>
              <a:t>A baseball player’s contribution to winning depends heavily on the batter-</a:t>
            </a:r>
            <a:r>
              <a:rPr lang="en" sz="3200" dirty="0" smtClean="0"/>
              <a:t>pitcher matchup</a:t>
            </a:r>
            <a:endParaRPr sz="3200" dirty="0"/>
          </a:p>
        </p:txBody>
      </p:sp>
      <p:pic>
        <p:nvPicPr>
          <p:cNvPr id="93" name="Google Shape;93;p14"/>
          <p:cNvPicPr preferRelativeResize="0"/>
          <p:nvPr/>
        </p:nvPicPr>
        <p:blipFill>
          <a:blip r:embed="rId3">
            <a:alphaModFix/>
          </a:blip>
          <a:stretch>
            <a:fillRect/>
          </a:stretch>
        </p:blipFill>
        <p:spPr>
          <a:xfrm>
            <a:off x="5170071" y="2238907"/>
            <a:ext cx="3477598" cy="3089135"/>
          </a:xfrm>
          <a:prstGeom prst="rect">
            <a:avLst/>
          </a:prstGeom>
          <a:noFill/>
          <a:ln>
            <a:noFill/>
          </a:ln>
        </p:spPr>
      </p:pic>
      <p:pic>
        <p:nvPicPr>
          <p:cNvPr id="94" name="Google Shape;94;p14"/>
          <p:cNvPicPr preferRelativeResize="0"/>
          <p:nvPr/>
        </p:nvPicPr>
        <p:blipFill>
          <a:blip r:embed="rId4">
            <a:alphaModFix/>
          </a:blip>
          <a:stretch>
            <a:fillRect/>
          </a:stretch>
        </p:blipFill>
        <p:spPr>
          <a:xfrm>
            <a:off x="665801" y="2250716"/>
            <a:ext cx="4224549" cy="3046100"/>
          </a:xfrm>
          <a:prstGeom prst="rect">
            <a:avLst/>
          </a:prstGeom>
          <a:noFill/>
          <a:ln>
            <a:noFill/>
          </a:ln>
        </p:spPr>
      </p:pic>
    </p:spTree>
    <p:extLst>
      <p:ext uri="{BB962C8B-B14F-4D97-AF65-F5344CB8AC3E}">
        <p14:creationId xmlns:p14="http://schemas.microsoft.com/office/powerpoint/2010/main" val="32404809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baseball - conclusion of league</a:t>
            </a:r>
            <a:endParaRPr sz="1800"/>
          </a:p>
          <a:p>
            <a:pPr marL="0" lvl="0" indent="0" algn="l" rtl="0">
              <a:spcBef>
                <a:spcPts val="0"/>
              </a:spcBef>
              <a:spcAft>
                <a:spcPts val="0"/>
              </a:spcAft>
              <a:buNone/>
            </a:pPr>
            <a:r>
              <a:rPr lang="en" sz="1200" b="0"/>
              <a:t>1/18/20</a:t>
            </a:r>
            <a:endParaRPr sz="1200" b="0"/>
          </a:p>
        </p:txBody>
      </p:sp>
      <p:sp>
        <p:nvSpPr>
          <p:cNvPr id="178" name="Google Shape;178;p28"/>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It could have been a free league or an entry fee ($25 to thousands) - winner of league gets the lions share</a:t>
            </a:r>
            <a:endParaRPr sz="1400"/>
          </a:p>
          <a:p>
            <a:pPr marL="457200" lvl="0" indent="-317500" algn="l" rtl="0">
              <a:spcBef>
                <a:spcPts val="0"/>
              </a:spcBef>
              <a:spcAft>
                <a:spcPts val="0"/>
              </a:spcAft>
              <a:buSzPts val="1400"/>
              <a:buChar char="●"/>
            </a:pPr>
            <a:r>
              <a:rPr lang="en" sz="1400"/>
              <a:t>League can also decide to have some people get some money</a:t>
            </a:r>
            <a:endParaRPr sz="1400"/>
          </a:p>
          <a:p>
            <a:pPr marL="457200" lvl="0" indent="0" algn="l" rtl="0">
              <a:spcBef>
                <a:spcPts val="1600"/>
              </a:spcBef>
              <a:spcAft>
                <a:spcPts val="1600"/>
              </a:spcAft>
              <a:buNone/>
            </a:pPr>
            <a:endParaRPr sz="1400"/>
          </a:p>
        </p:txBody>
      </p:sp>
    </p:spTree>
    <p:extLst>
      <p:ext uri="{BB962C8B-B14F-4D97-AF65-F5344CB8AC3E}">
        <p14:creationId xmlns:p14="http://schemas.microsoft.com/office/powerpoint/2010/main" val="326160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Fantasy 101: Intro to fantasy baseball (ESPN article) </a:t>
            </a:r>
            <a:endParaRPr sz="1800"/>
          </a:p>
          <a:p>
            <a:pPr marL="0" lvl="0" indent="0" algn="l" rtl="0">
              <a:spcBef>
                <a:spcPts val="0"/>
              </a:spcBef>
              <a:spcAft>
                <a:spcPts val="0"/>
              </a:spcAft>
              <a:buNone/>
            </a:pPr>
            <a:r>
              <a:rPr lang="en" sz="1200" b="0"/>
              <a:t>1/18/20</a:t>
            </a:r>
            <a:endParaRPr sz="1200" b="0"/>
          </a:p>
        </p:txBody>
      </p:sp>
      <p:sp>
        <p:nvSpPr>
          <p:cNvPr id="184" name="Google Shape;184;p29"/>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https://www.espn.com/fantasy/baseball/flb/story?page=mlbdk2k12_fantasy101</a:t>
            </a:r>
            <a:endParaRPr sz="1000"/>
          </a:p>
          <a:p>
            <a:pPr marL="457200" lvl="0" indent="-292100" algn="l" rtl="0">
              <a:spcBef>
                <a:spcPts val="0"/>
              </a:spcBef>
              <a:spcAft>
                <a:spcPts val="0"/>
              </a:spcAft>
              <a:buSzPts val="1000"/>
              <a:buChar char="●"/>
            </a:pPr>
            <a:r>
              <a:rPr lang="en" sz="1000"/>
              <a:t>Options for getting players - draft or auction format</a:t>
            </a:r>
            <a:endParaRPr sz="1000"/>
          </a:p>
          <a:p>
            <a:pPr marL="457200" lvl="0" indent="-292100" algn="l" rtl="0">
              <a:spcBef>
                <a:spcPts val="0"/>
              </a:spcBef>
              <a:spcAft>
                <a:spcPts val="0"/>
              </a:spcAft>
              <a:buSzPts val="1000"/>
              <a:buChar char="●"/>
            </a:pPr>
            <a:r>
              <a:rPr lang="en" sz="1000"/>
              <a:t>10-12 teams is a good number for a league</a:t>
            </a:r>
            <a:endParaRPr sz="1000"/>
          </a:p>
          <a:p>
            <a:pPr marL="914400" lvl="1" indent="-292100" algn="l" rtl="0">
              <a:spcBef>
                <a:spcPts val="0"/>
              </a:spcBef>
              <a:spcAft>
                <a:spcPts val="0"/>
              </a:spcAft>
              <a:buSzPts val="1000"/>
              <a:buChar char="○"/>
            </a:pPr>
            <a:r>
              <a:rPr lang="en" sz="1000"/>
              <a:t>Too few owners and you'll have nothing but superstars on each roster, while too many owners means you may end up needing to draft backup infielders and long relievers just to fill out a starting lineup.</a:t>
            </a:r>
            <a:endParaRPr sz="1000"/>
          </a:p>
          <a:p>
            <a:pPr marL="457200" lvl="0" indent="-292100" algn="l" rtl="0">
              <a:spcBef>
                <a:spcPts val="0"/>
              </a:spcBef>
              <a:spcAft>
                <a:spcPts val="0"/>
              </a:spcAft>
              <a:buSzPts val="1000"/>
              <a:buChar char="●"/>
            </a:pPr>
            <a:r>
              <a:rPr lang="en" sz="1000"/>
              <a:t>Categories vs. points system</a:t>
            </a:r>
            <a:endParaRPr sz="1000"/>
          </a:p>
          <a:p>
            <a:pPr marL="457200" lvl="0" indent="-292100" algn="l" rtl="0">
              <a:spcBef>
                <a:spcPts val="0"/>
              </a:spcBef>
              <a:spcAft>
                <a:spcPts val="0"/>
              </a:spcAft>
              <a:buSzPts val="1000"/>
              <a:buChar char="●"/>
            </a:pPr>
            <a:endParaRPr sz="1000"/>
          </a:p>
          <a:p>
            <a:pPr marL="457200" lvl="0" indent="0" algn="l" rtl="0">
              <a:spcBef>
                <a:spcPts val="1600"/>
              </a:spcBef>
              <a:spcAft>
                <a:spcPts val="1600"/>
              </a:spcAft>
              <a:buNone/>
            </a:pPr>
            <a:endParaRPr sz="1000"/>
          </a:p>
        </p:txBody>
      </p:sp>
    </p:spTree>
    <p:extLst>
      <p:ext uri="{BB962C8B-B14F-4D97-AF65-F5344CB8AC3E}">
        <p14:creationId xmlns:p14="http://schemas.microsoft.com/office/powerpoint/2010/main" val="414641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Daily fantasy baseball </a:t>
            </a:r>
            <a:endParaRPr sz="1800"/>
          </a:p>
          <a:p>
            <a:pPr marL="0" lvl="0" indent="0" algn="l" rtl="0">
              <a:spcBef>
                <a:spcPts val="0"/>
              </a:spcBef>
              <a:spcAft>
                <a:spcPts val="0"/>
              </a:spcAft>
              <a:buNone/>
            </a:pPr>
            <a:r>
              <a:rPr lang="en" sz="1200" b="0"/>
              <a:t>1/18/20</a:t>
            </a:r>
            <a:endParaRPr sz="1200" b="0"/>
          </a:p>
        </p:txBody>
      </p:sp>
      <p:sp>
        <p:nvSpPr>
          <p:cNvPr id="190" name="Google Shape;190;p30"/>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https://en.wikipedia.org/wiki/Daily_fantasy_sports</a:t>
            </a:r>
            <a:endParaRPr sz="1000"/>
          </a:p>
          <a:p>
            <a:pPr marL="0" lvl="0" indent="0" algn="l" rtl="0">
              <a:spcBef>
                <a:spcPts val="1600"/>
              </a:spcBef>
              <a:spcAft>
                <a:spcPts val="0"/>
              </a:spcAft>
              <a:buNone/>
            </a:pPr>
            <a:endParaRPr sz="1000"/>
          </a:p>
          <a:p>
            <a:pPr marL="457200" lvl="0" indent="-292100" algn="l" rtl="0">
              <a:spcBef>
                <a:spcPts val="1600"/>
              </a:spcBef>
              <a:spcAft>
                <a:spcPts val="0"/>
              </a:spcAft>
              <a:buSzPts val="1000"/>
              <a:buChar char="●"/>
            </a:pPr>
            <a:r>
              <a:rPr lang="en" sz="1000"/>
              <a:t>Daily fantasy sports (DFS) are a subset of fantasy sport games. As with traditional fantasy sports games, players compete against others by building a team of professional athletes from a particular league or competition while remaining under a salary cap, and earn points based on the actual statistical performance of the players in real-world competitions. Daily fantasy sports are an accelerated variant of traditional fantasy sports that are conducted over short-term periods, such as a week or single day of competition, as opposed to those that are played across an entire season. Daily fantasy sports are typically structured in the form of paid competitions typically referred to as a "contest"; winners receive a share of a pre-determined pot funded by their entry fees. A portion of entry fee payments go to the provider as rake revenue</a:t>
            </a:r>
            <a:endParaRPr sz="1000"/>
          </a:p>
          <a:p>
            <a:pPr marL="457200" lvl="0" indent="0" algn="l" rtl="0">
              <a:spcBef>
                <a:spcPts val="1600"/>
              </a:spcBef>
              <a:spcAft>
                <a:spcPts val="1600"/>
              </a:spcAft>
              <a:buNone/>
            </a:pPr>
            <a:endParaRPr sz="1000"/>
          </a:p>
        </p:txBody>
      </p:sp>
    </p:spTree>
    <p:extLst>
      <p:ext uri="{BB962C8B-B14F-4D97-AF65-F5344CB8AC3E}">
        <p14:creationId xmlns:p14="http://schemas.microsoft.com/office/powerpoint/2010/main" val="23178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rPr>
              <a:t>Daily fantasy baseball (</a:t>
            </a:r>
            <a:r>
              <a:rPr lang="en" sz="1800" b="0">
                <a:solidFill>
                  <a:srgbClr val="000000"/>
                </a:solidFill>
                <a:latin typeface="Lato"/>
                <a:ea typeface="Lato"/>
                <a:cs typeface="Lato"/>
                <a:sym typeface="Lato"/>
              </a:rPr>
              <a:t>It could be too much for me to tackle)</a:t>
            </a:r>
            <a:endParaRPr sz="1800">
              <a:solidFill>
                <a:srgbClr val="000000"/>
              </a:solidFill>
            </a:endParaRPr>
          </a:p>
          <a:p>
            <a:pPr marL="0" lvl="0" indent="0" algn="l" rtl="0">
              <a:spcBef>
                <a:spcPts val="0"/>
              </a:spcBef>
              <a:spcAft>
                <a:spcPts val="0"/>
              </a:spcAft>
              <a:buNone/>
            </a:pPr>
            <a:r>
              <a:rPr lang="en" sz="1200" b="0"/>
              <a:t>1/18/20</a:t>
            </a:r>
            <a:endParaRPr sz="1200" b="0"/>
          </a:p>
        </p:txBody>
      </p:sp>
      <p:sp>
        <p:nvSpPr>
          <p:cNvPr id="196" name="Google Shape;196;p31"/>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100" u="sng">
                <a:solidFill>
                  <a:schemeClr val="hlink"/>
                </a:solidFill>
                <a:latin typeface="Arial"/>
                <a:ea typeface="Arial"/>
                <a:cs typeface="Arial"/>
                <a:sym typeface="Arial"/>
                <a:hlinkClick r:id="rId3"/>
              </a:rPr>
              <a:t>https://www.youtube.com/watch?v=7yn7TmolRSc</a:t>
            </a:r>
            <a:endParaRPr sz="1000"/>
          </a:p>
          <a:p>
            <a:pPr marL="457200" lvl="0" indent="-292100" algn="l" rtl="0">
              <a:spcBef>
                <a:spcPts val="0"/>
              </a:spcBef>
              <a:spcAft>
                <a:spcPts val="0"/>
              </a:spcAft>
              <a:buSzPts val="1000"/>
              <a:buChar char="●"/>
            </a:pPr>
            <a:r>
              <a:rPr lang="en" sz="1000"/>
              <a:t>Have to think about money resources</a:t>
            </a:r>
            <a:endParaRPr sz="1000"/>
          </a:p>
          <a:p>
            <a:pPr marL="457200" lvl="0" indent="-292100" algn="l" rtl="0">
              <a:spcBef>
                <a:spcPts val="0"/>
              </a:spcBef>
              <a:spcAft>
                <a:spcPts val="0"/>
              </a:spcAft>
              <a:buSzPts val="1000"/>
              <a:buChar char="●"/>
            </a:pPr>
            <a:r>
              <a:rPr lang="en" sz="1000"/>
              <a:t>Current suggestion is to pick a pitcher with a high strikeout rate against the team that gets struck out a lot</a:t>
            </a:r>
            <a:endParaRPr sz="1000"/>
          </a:p>
          <a:p>
            <a:pPr marL="457200" lvl="0" indent="-292100" algn="l" rtl="0">
              <a:spcBef>
                <a:spcPts val="0"/>
              </a:spcBef>
              <a:spcAft>
                <a:spcPts val="0"/>
              </a:spcAft>
              <a:buSzPts val="1000"/>
              <a:buChar char="●"/>
            </a:pPr>
            <a:r>
              <a:rPr lang="en" sz="1000"/>
              <a:t>Pitching is more predictable than hitting, but less upside than hitters</a:t>
            </a:r>
            <a:endParaRPr sz="1000"/>
          </a:p>
          <a:p>
            <a:pPr marL="457200" lvl="0" indent="-292100" algn="l" rtl="0">
              <a:spcBef>
                <a:spcPts val="0"/>
              </a:spcBef>
              <a:spcAft>
                <a:spcPts val="0"/>
              </a:spcAft>
              <a:buSzPts val="1000"/>
              <a:buChar char="●"/>
            </a:pPr>
            <a:r>
              <a:rPr lang="en" sz="1000"/>
              <a:t>Have to think about bullpens</a:t>
            </a:r>
            <a:endParaRPr sz="1000"/>
          </a:p>
          <a:p>
            <a:pPr marL="0" lvl="0" indent="0" algn="l" rtl="0">
              <a:spcBef>
                <a:spcPts val="1600"/>
              </a:spcBef>
              <a:spcAft>
                <a:spcPts val="0"/>
              </a:spcAft>
              <a:buNone/>
            </a:pPr>
            <a:r>
              <a:rPr lang="en" sz="1100" u="sng">
                <a:solidFill>
                  <a:schemeClr val="hlink"/>
                </a:solidFill>
                <a:latin typeface="Arial"/>
                <a:ea typeface="Arial"/>
                <a:cs typeface="Arial"/>
                <a:sym typeface="Arial"/>
                <a:hlinkClick r:id="rId4"/>
              </a:rPr>
              <a:t>https://www.dfsarmy.com/2017/04/top-10-ways-win-daily-fantasy-baseball.html</a:t>
            </a:r>
            <a:endParaRPr sz="1000"/>
          </a:p>
          <a:p>
            <a:pPr marL="457200" lvl="0" indent="-292100" algn="l" rtl="0">
              <a:spcBef>
                <a:spcPts val="1600"/>
              </a:spcBef>
              <a:spcAft>
                <a:spcPts val="0"/>
              </a:spcAft>
              <a:buSzPts val="1000"/>
              <a:buChar char="●"/>
            </a:pPr>
            <a:endParaRPr sz="1000"/>
          </a:p>
        </p:txBody>
      </p:sp>
    </p:spTree>
    <p:extLst>
      <p:ext uri="{BB962C8B-B14F-4D97-AF65-F5344CB8AC3E}">
        <p14:creationId xmlns:p14="http://schemas.microsoft.com/office/powerpoint/2010/main" val="338357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After research, decide to go with season format, H2H</a:t>
            </a:r>
            <a:endParaRPr sz="1800"/>
          </a:p>
          <a:p>
            <a:pPr marL="0" lvl="0" indent="0" algn="l" rtl="0">
              <a:spcBef>
                <a:spcPts val="0"/>
              </a:spcBef>
              <a:spcAft>
                <a:spcPts val="0"/>
              </a:spcAft>
              <a:buNone/>
            </a:pPr>
            <a:r>
              <a:rPr lang="en" sz="1200" b="0"/>
              <a:t>1/18/20</a:t>
            </a:r>
            <a:endParaRPr sz="1200" b="0"/>
          </a:p>
        </p:txBody>
      </p:sp>
      <p:sp>
        <p:nvSpPr>
          <p:cNvPr id="202" name="Google Shape;202;p3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From skill level, it will help me put more time into SQL queries and get to learning more ML</a:t>
            </a:r>
            <a:endParaRPr sz="1200"/>
          </a:p>
          <a:p>
            <a:pPr marL="457200" lvl="0" indent="-304800" algn="l" rtl="0">
              <a:spcBef>
                <a:spcPts val="0"/>
              </a:spcBef>
              <a:spcAft>
                <a:spcPts val="0"/>
              </a:spcAft>
              <a:buSzPts val="1200"/>
              <a:buChar char="●"/>
            </a:pPr>
            <a:endParaRPr sz="1200"/>
          </a:p>
          <a:p>
            <a:pPr marL="457200" lvl="0" indent="-304800" algn="l" rtl="0">
              <a:spcBef>
                <a:spcPts val="0"/>
              </a:spcBef>
              <a:spcAft>
                <a:spcPts val="0"/>
              </a:spcAft>
              <a:buSzPts val="1200"/>
              <a:buChar char="●"/>
            </a:pPr>
            <a:endParaRPr sz="1200"/>
          </a:p>
        </p:txBody>
      </p:sp>
    </p:spTree>
    <p:extLst>
      <p:ext uri="{BB962C8B-B14F-4D97-AF65-F5344CB8AC3E}">
        <p14:creationId xmlns:p14="http://schemas.microsoft.com/office/powerpoint/2010/main" val="140091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notes from Eric</a:t>
            </a:r>
            <a:endParaRPr sz="1800"/>
          </a:p>
          <a:p>
            <a:pPr marL="0" lvl="0" indent="0" algn="l" rtl="0">
              <a:spcBef>
                <a:spcPts val="0"/>
              </a:spcBef>
              <a:spcAft>
                <a:spcPts val="0"/>
              </a:spcAft>
              <a:buNone/>
            </a:pPr>
            <a:r>
              <a:rPr lang="en" sz="1800" b="0"/>
              <a:t>1/18/20</a:t>
            </a:r>
            <a:endParaRPr sz="1800" b="0"/>
          </a:p>
        </p:txBody>
      </p:sp>
      <p:sp>
        <p:nvSpPr>
          <p:cNvPr id="208" name="Google Shape;208;p33"/>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900"/>
              <a:t>when you set a roster, do you choose a subset of your team? -yes</a:t>
            </a:r>
            <a:endParaRPr sz="900"/>
          </a:p>
          <a:p>
            <a:pPr marL="457200" lvl="0" indent="0" algn="l" rtl="0">
              <a:lnSpc>
                <a:spcPct val="100000"/>
              </a:lnSpc>
              <a:spcBef>
                <a:spcPts val="0"/>
              </a:spcBef>
              <a:spcAft>
                <a:spcPts val="0"/>
              </a:spcAft>
              <a:buNone/>
            </a:pPr>
            <a:r>
              <a:rPr lang="en" sz="900"/>
              <a:t>Recent bias</a:t>
            </a:r>
            <a:endParaRPr sz="900"/>
          </a:p>
          <a:p>
            <a:pPr marL="457200" lvl="0" indent="0" algn="l" rtl="0">
              <a:lnSpc>
                <a:spcPct val="100000"/>
              </a:lnSpc>
              <a:spcBef>
                <a:spcPts val="0"/>
              </a:spcBef>
              <a:spcAft>
                <a:spcPts val="0"/>
              </a:spcAft>
              <a:buNone/>
            </a:pPr>
            <a:r>
              <a:rPr lang="en" sz="900"/>
              <a:t>Advanced stats</a:t>
            </a:r>
            <a:endParaRPr sz="900"/>
          </a:p>
          <a:p>
            <a:pPr marL="457200" lvl="0" indent="0" algn="l" rtl="0">
              <a:lnSpc>
                <a:spcPct val="100000"/>
              </a:lnSpc>
              <a:spcBef>
                <a:spcPts val="0"/>
              </a:spcBef>
              <a:spcAft>
                <a:spcPts val="0"/>
              </a:spcAft>
              <a:buNone/>
            </a:pPr>
            <a:r>
              <a:rPr lang="en" sz="900"/>
              <a:t>Or just do multiple categories</a:t>
            </a:r>
            <a:endParaRPr sz="900"/>
          </a:p>
          <a:p>
            <a:pPr marL="457200" lvl="0" indent="0" algn="l" rtl="0">
              <a:lnSpc>
                <a:spcPct val="100000"/>
              </a:lnSpc>
              <a:spcBef>
                <a:spcPts val="0"/>
              </a:spcBef>
              <a:spcAft>
                <a:spcPts val="0"/>
              </a:spcAft>
              <a:buNone/>
            </a:pPr>
            <a:r>
              <a:rPr lang="en" sz="900"/>
              <a:t>Points league. Strikeout on offensive side....</a:t>
            </a:r>
            <a:endParaRPr sz="900"/>
          </a:p>
          <a:p>
            <a:pPr marL="457200" lvl="0" indent="0" algn="l" rtl="0">
              <a:lnSpc>
                <a:spcPct val="100000"/>
              </a:lnSpc>
              <a:spcBef>
                <a:spcPts val="0"/>
              </a:spcBef>
              <a:spcAft>
                <a:spcPts val="0"/>
              </a:spcAft>
              <a:buNone/>
            </a:pPr>
            <a:r>
              <a:rPr lang="en" sz="900"/>
              <a:t>Could be a rate</a:t>
            </a:r>
            <a:endParaRPr sz="900"/>
          </a:p>
          <a:p>
            <a:pPr marL="457200" lvl="0" indent="0" algn="l" rtl="0">
              <a:lnSpc>
                <a:spcPct val="100000"/>
              </a:lnSpc>
              <a:spcBef>
                <a:spcPts val="0"/>
              </a:spcBef>
              <a:spcAft>
                <a:spcPts val="0"/>
              </a:spcAft>
              <a:buNone/>
            </a:pPr>
            <a:r>
              <a:rPr lang="en" sz="900"/>
              <a:t>Points based scoring... more categories</a:t>
            </a:r>
            <a:endParaRPr sz="900"/>
          </a:p>
          <a:p>
            <a:pPr marL="457200" lvl="0" indent="0" algn="l" rtl="0">
              <a:lnSpc>
                <a:spcPct val="100000"/>
              </a:lnSpc>
              <a:spcBef>
                <a:spcPts val="0"/>
              </a:spcBef>
              <a:spcAft>
                <a:spcPts val="0"/>
              </a:spcAft>
              <a:buNone/>
            </a:pPr>
            <a:r>
              <a:rPr lang="en" sz="900"/>
              <a:t>Advanced stats are getting more popular</a:t>
            </a:r>
            <a:endParaRPr sz="900"/>
          </a:p>
          <a:p>
            <a:pPr marL="457200" lvl="0" indent="0" algn="l" rtl="0">
              <a:lnSpc>
                <a:spcPct val="100000"/>
              </a:lnSpc>
              <a:spcBef>
                <a:spcPts val="0"/>
              </a:spcBef>
              <a:spcAft>
                <a:spcPts val="0"/>
              </a:spcAft>
              <a:buNone/>
            </a:pPr>
            <a:r>
              <a:rPr lang="en" sz="900"/>
              <a:t>Pitch by pitch.... </a:t>
            </a:r>
            <a:endParaRPr sz="900"/>
          </a:p>
          <a:p>
            <a:pPr marL="457200" lvl="0" indent="0" algn="l" rtl="0">
              <a:lnSpc>
                <a:spcPct val="100000"/>
              </a:lnSpc>
              <a:spcBef>
                <a:spcPts val="0"/>
              </a:spcBef>
              <a:spcAft>
                <a:spcPts val="0"/>
              </a:spcAft>
              <a:buNone/>
            </a:pPr>
            <a:endParaRPr sz="900"/>
          </a:p>
          <a:p>
            <a:pPr marL="457200" lvl="0" indent="0" algn="l" rtl="0">
              <a:lnSpc>
                <a:spcPct val="100000"/>
              </a:lnSpc>
              <a:spcBef>
                <a:spcPts val="0"/>
              </a:spcBef>
              <a:spcAft>
                <a:spcPts val="0"/>
              </a:spcAft>
              <a:buNone/>
            </a:pPr>
            <a:r>
              <a:rPr lang="en" sz="900"/>
              <a:t>Integrate audio, or text description from statcast data?</a:t>
            </a:r>
            <a:endParaRPr sz="900"/>
          </a:p>
          <a:p>
            <a:pPr marL="457200" lvl="0" indent="0" algn="l" rtl="0">
              <a:lnSpc>
                <a:spcPct val="100000"/>
              </a:lnSpc>
              <a:spcBef>
                <a:spcPts val="0"/>
              </a:spcBef>
              <a:spcAft>
                <a:spcPts val="0"/>
              </a:spcAft>
              <a:buNone/>
            </a:pPr>
            <a:endParaRPr sz="900"/>
          </a:p>
          <a:p>
            <a:pPr marL="457200" lvl="0" indent="0" algn="l" rtl="0">
              <a:lnSpc>
                <a:spcPct val="100000"/>
              </a:lnSpc>
              <a:spcBef>
                <a:spcPts val="0"/>
              </a:spcBef>
              <a:spcAft>
                <a:spcPts val="0"/>
              </a:spcAft>
              <a:buNone/>
            </a:pPr>
            <a:r>
              <a:rPr lang="en" sz="900"/>
              <a:t>fantasy baseball based on advanced stats</a:t>
            </a:r>
            <a:endParaRPr sz="900"/>
          </a:p>
          <a:p>
            <a:pPr marL="457200" lvl="0" indent="0" algn="l" rtl="0">
              <a:lnSpc>
                <a:spcPct val="100000"/>
              </a:lnSpc>
              <a:spcBef>
                <a:spcPts val="0"/>
              </a:spcBef>
              <a:spcAft>
                <a:spcPts val="0"/>
              </a:spcAft>
              <a:buNone/>
            </a:pPr>
            <a:r>
              <a:rPr lang="en" sz="900"/>
              <a:t>Using advanced stats to construct your roster</a:t>
            </a:r>
            <a:endParaRPr sz="900"/>
          </a:p>
          <a:p>
            <a:pPr marL="457200" lvl="0" indent="0" algn="l" rtl="0">
              <a:lnSpc>
                <a:spcPct val="100000"/>
              </a:lnSpc>
              <a:spcBef>
                <a:spcPts val="0"/>
              </a:spcBef>
              <a:spcAft>
                <a:spcPts val="0"/>
              </a:spcAft>
              <a:buNone/>
            </a:pPr>
            <a:r>
              <a:rPr lang="en" sz="900"/>
              <a:t>what about a lineup constructor with order?</a:t>
            </a:r>
            <a:endParaRPr sz="900"/>
          </a:p>
          <a:p>
            <a:pPr marL="457200" lvl="0" indent="0" algn="l" rtl="0">
              <a:lnSpc>
                <a:spcPct val="100000"/>
              </a:lnSpc>
              <a:spcBef>
                <a:spcPts val="0"/>
              </a:spcBef>
              <a:spcAft>
                <a:spcPts val="0"/>
              </a:spcAft>
              <a:buNone/>
            </a:pPr>
            <a:endParaRPr sz="900"/>
          </a:p>
        </p:txBody>
      </p:sp>
    </p:spTree>
    <p:extLst>
      <p:ext uri="{BB962C8B-B14F-4D97-AF65-F5344CB8AC3E}">
        <p14:creationId xmlns:p14="http://schemas.microsoft.com/office/powerpoint/2010/main" val="42803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a:t>
            </a:r>
            <a:endParaRPr sz="1800"/>
          </a:p>
          <a:p>
            <a:pPr marL="0" lvl="0" indent="0" algn="l" rtl="0">
              <a:spcBef>
                <a:spcPts val="0"/>
              </a:spcBef>
              <a:spcAft>
                <a:spcPts val="0"/>
              </a:spcAft>
              <a:buNone/>
            </a:pPr>
            <a:r>
              <a:rPr lang="en" sz="1200" b="0"/>
              <a:t>1/18/20</a:t>
            </a:r>
            <a:endParaRPr sz="1200" b="0"/>
          </a:p>
        </p:txBody>
      </p:sp>
      <p:sp>
        <p:nvSpPr>
          <p:cNvPr id="214" name="Google Shape;214;p3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Is pitcher unpredictability a real thing?</a:t>
            </a:r>
            <a:endParaRPr sz="1200"/>
          </a:p>
          <a:p>
            <a:pPr marL="457200" lvl="0" indent="0" algn="l" rtl="0">
              <a:spcBef>
                <a:spcPts val="1600"/>
              </a:spcBef>
              <a:spcAft>
                <a:spcPts val="0"/>
              </a:spcAft>
              <a:buNone/>
            </a:pPr>
            <a:r>
              <a:rPr lang="en" sz="1200"/>
              <a:t>If not, then just use the good pitch</a:t>
            </a:r>
            <a:endParaRPr sz="1200"/>
          </a:p>
          <a:p>
            <a:pPr marL="457200" lvl="0" indent="0" algn="l" rtl="0">
              <a:spcBef>
                <a:spcPts val="1600"/>
              </a:spcBef>
              <a:spcAft>
                <a:spcPts val="0"/>
              </a:spcAft>
              <a:buNone/>
            </a:pPr>
            <a:r>
              <a:rPr lang="en" sz="1200"/>
              <a:t>Does variability in pitching help them or not?</a:t>
            </a:r>
            <a:endParaRPr sz="1200"/>
          </a:p>
          <a:p>
            <a:pPr marL="457200" lvl="0" indent="0" algn="l" rtl="0">
              <a:spcBef>
                <a:spcPts val="1600"/>
              </a:spcBef>
              <a:spcAft>
                <a:spcPts val="0"/>
              </a:spcAft>
              <a:buNone/>
            </a:pPr>
            <a:r>
              <a:rPr lang="en" sz="1200"/>
              <a:t>What is the best pitch to get a first strike?</a:t>
            </a:r>
            <a:endParaRPr sz="1200"/>
          </a:p>
          <a:p>
            <a:pPr marL="457200" lvl="0" indent="0" algn="l" rtl="0">
              <a:spcBef>
                <a:spcPts val="1600"/>
              </a:spcBef>
              <a:spcAft>
                <a:spcPts val="0"/>
              </a:spcAft>
              <a:buNone/>
            </a:pPr>
            <a:r>
              <a:rPr lang="en" sz="1200"/>
              <a:t>	Hitter-pitcher; called strike, swinging strike, zone</a:t>
            </a:r>
            <a:endParaRPr sz="1200"/>
          </a:p>
          <a:p>
            <a:pPr marL="457200" lvl="0" indent="0" algn="l" rtl="0">
              <a:spcBef>
                <a:spcPts val="1600"/>
              </a:spcBef>
              <a:spcAft>
                <a:spcPts val="0"/>
              </a:spcAft>
              <a:buNone/>
            </a:pPr>
            <a:r>
              <a:rPr lang="en" sz="1200"/>
              <a:t>When does it matter to shift?</a:t>
            </a:r>
            <a:endParaRPr sz="1200"/>
          </a:p>
          <a:p>
            <a:pPr marL="457200" lvl="0" indent="0" algn="l" rtl="0">
              <a:spcBef>
                <a:spcPts val="1600"/>
              </a:spcBef>
              <a:spcAft>
                <a:spcPts val="1600"/>
              </a:spcAft>
              <a:buNone/>
            </a:pPr>
            <a:r>
              <a:rPr lang="en" sz="1200" b="1"/>
              <a:t>Which player to acquire or cut based on recent statcast data? Do some metrics predict a time to buy low or sell high?</a:t>
            </a:r>
            <a:endParaRPr sz="1200" b="1"/>
          </a:p>
        </p:txBody>
      </p:sp>
    </p:spTree>
    <p:extLst>
      <p:ext uri="{BB962C8B-B14F-4D97-AF65-F5344CB8AC3E}">
        <p14:creationId xmlns:p14="http://schemas.microsoft.com/office/powerpoint/2010/main" val="4057462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 - defensive shifts</a:t>
            </a:r>
            <a:endParaRPr sz="1800"/>
          </a:p>
          <a:p>
            <a:pPr marL="0" lvl="0" indent="0" algn="l" rtl="0">
              <a:spcBef>
                <a:spcPts val="0"/>
              </a:spcBef>
              <a:spcAft>
                <a:spcPts val="0"/>
              </a:spcAft>
              <a:buNone/>
            </a:pPr>
            <a:r>
              <a:rPr lang="en" sz="1200" b="0"/>
              <a:t>1/18/20</a:t>
            </a:r>
            <a:endParaRPr sz="1200" b="0"/>
          </a:p>
        </p:txBody>
      </p:sp>
      <p:sp>
        <p:nvSpPr>
          <p:cNvPr id="220" name="Google Shape;220;p35"/>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t>Unique defenses</a:t>
            </a:r>
            <a:endParaRPr sz="1000" b="1"/>
          </a:p>
          <a:p>
            <a:pPr marL="0" lvl="0" indent="0" algn="l" rtl="0">
              <a:spcBef>
                <a:spcPts val="1600"/>
              </a:spcBef>
              <a:spcAft>
                <a:spcPts val="0"/>
              </a:spcAft>
              <a:buNone/>
            </a:pPr>
            <a:r>
              <a:rPr lang="en" sz="1000"/>
              <a:t>if_fielding_alignment | of_fielding_alignment  </a:t>
            </a:r>
            <a:endParaRPr sz="1000"/>
          </a:p>
          <a:p>
            <a:pPr marL="0" lvl="0" indent="0" algn="l" rtl="0">
              <a:spcBef>
                <a:spcPts val="1600"/>
              </a:spcBef>
              <a:spcAft>
                <a:spcPts val="0"/>
              </a:spcAft>
              <a:buNone/>
            </a:pPr>
            <a:r>
              <a:rPr lang="en" sz="1000"/>
              <a:t>-----------------------+------------------------</a:t>
            </a:r>
            <a:endParaRPr sz="1000"/>
          </a:p>
          <a:p>
            <a:pPr marL="0" lvl="0" indent="0" algn="l" rtl="0">
              <a:spcBef>
                <a:spcPts val="0"/>
              </a:spcBef>
              <a:spcAft>
                <a:spcPts val="0"/>
              </a:spcAft>
              <a:buNone/>
            </a:pPr>
            <a:r>
              <a:rPr lang="en" sz="1000"/>
              <a:t> Infield shift         | Strategic</a:t>
            </a:r>
            <a:endParaRPr sz="1000"/>
          </a:p>
          <a:p>
            <a:pPr marL="0" lvl="0" indent="0" algn="l" rtl="0">
              <a:spcBef>
                <a:spcPts val="0"/>
              </a:spcBef>
              <a:spcAft>
                <a:spcPts val="0"/>
              </a:spcAft>
              <a:buNone/>
            </a:pPr>
            <a:r>
              <a:rPr lang="en" sz="1000"/>
              <a:t> Standard              | Standard</a:t>
            </a:r>
            <a:endParaRPr sz="1000"/>
          </a:p>
          <a:p>
            <a:pPr marL="0" lvl="0" indent="0" algn="l" rtl="0">
              <a:spcBef>
                <a:spcPts val="0"/>
              </a:spcBef>
              <a:spcAft>
                <a:spcPts val="0"/>
              </a:spcAft>
              <a:buNone/>
            </a:pPr>
            <a:r>
              <a:rPr lang="en" sz="1000"/>
              <a:t> Strategic             | Standard</a:t>
            </a:r>
            <a:endParaRPr sz="1000"/>
          </a:p>
          <a:p>
            <a:pPr marL="0" lvl="0" indent="0" algn="l" rtl="0">
              <a:spcBef>
                <a:spcPts val="0"/>
              </a:spcBef>
              <a:spcAft>
                <a:spcPts val="0"/>
              </a:spcAft>
              <a:buNone/>
            </a:pPr>
            <a:r>
              <a:rPr lang="en" sz="1000"/>
              <a:t>                       | </a:t>
            </a:r>
            <a:endParaRPr sz="1000"/>
          </a:p>
          <a:p>
            <a:pPr marL="0" lvl="0" indent="0" algn="l" rtl="0">
              <a:spcBef>
                <a:spcPts val="0"/>
              </a:spcBef>
              <a:spcAft>
                <a:spcPts val="0"/>
              </a:spcAft>
              <a:buNone/>
            </a:pPr>
            <a:r>
              <a:rPr lang="en" sz="1000"/>
              <a:t> Infield shift         | 4th outfielder</a:t>
            </a:r>
            <a:endParaRPr sz="1000"/>
          </a:p>
          <a:p>
            <a:pPr marL="0" lvl="0" indent="0" algn="l" rtl="0">
              <a:spcBef>
                <a:spcPts val="0"/>
              </a:spcBef>
              <a:spcAft>
                <a:spcPts val="0"/>
              </a:spcAft>
              <a:buNone/>
            </a:pPr>
            <a:r>
              <a:rPr lang="en" sz="1000"/>
              <a:t> Standard              | Strategic</a:t>
            </a:r>
            <a:endParaRPr sz="1000"/>
          </a:p>
          <a:p>
            <a:pPr marL="0" lvl="0" indent="0" algn="l" rtl="0">
              <a:spcBef>
                <a:spcPts val="0"/>
              </a:spcBef>
              <a:spcAft>
                <a:spcPts val="0"/>
              </a:spcAft>
              <a:buNone/>
            </a:pPr>
            <a:r>
              <a:rPr lang="en" sz="1000"/>
              <a:t> Infield shift         | Standard</a:t>
            </a:r>
            <a:endParaRPr sz="1000"/>
          </a:p>
          <a:p>
            <a:pPr marL="0" lvl="0" indent="0" algn="l" rtl="0">
              <a:spcBef>
                <a:spcPts val="0"/>
              </a:spcBef>
              <a:spcAft>
                <a:spcPts val="0"/>
              </a:spcAft>
              <a:buNone/>
            </a:pPr>
            <a:r>
              <a:rPr lang="en" sz="1000"/>
              <a:t> Strategic             | Strategic</a:t>
            </a:r>
            <a:endParaRPr sz="1000"/>
          </a:p>
          <a:p>
            <a:pPr marL="0" lvl="0" indent="0" algn="l" rtl="0">
              <a:spcBef>
                <a:spcPts val="0"/>
              </a:spcBef>
              <a:spcAft>
                <a:spcPts val="0"/>
              </a:spcAft>
              <a:buNone/>
            </a:pPr>
            <a:r>
              <a:rPr lang="en" sz="1000"/>
              <a:t> Standard              | Extreme outfield shift</a:t>
            </a:r>
            <a:endParaRPr sz="1000"/>
          </a:p>
          <a:p>
            <a:pPr marL="0" lvl="0" indent="0" algn="l" rtl="0">
              <a:spcBef>
                <a:spcPts val="0"/>
              </a:spcBef>
              <a:spcAft>
                <a:spcPts val="0"/>
              </a:spcAft>
              <a:buNone/>
            </a:pPr>
            <a:r>
              <a:rPr lang="en" sz="1000"/>
              <a:t> Strategic             | 4th outfielder</a:t>
            </a:r>
            <a:endParaRPr sz="1000"/>
          </a:p>
        </p:txBody>
      </p:sp>
    </p:spTree>
    <p:extLst>
      <p:ext uri="{BB962C8B-B14F-4D97-AF65-F5344CB8AC3E}">
        <p14:creationId xmlns:p14="http://schemas.microsoft.com/office/powerpoint/2010/main" val="3535346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Other direction</a:t>
            </a:r>
            <a:endParaRPr sz="1800"/>
          </a:p>
          <a:p>
            <a:pPr marL="0" lvl="0" indent="0" algn="l" rtl="0">
              <a:spcBef>
                <a:spcPts val="0"/>
              </a:spcBef>
              <a:spcAft>
                <a:spcPts val="0"/>
              </a:spcAft>
              <a:buNone/>
            </a:pPr>
            <a:r>
              <a:rPr lang="en" sz="1200" b="0"/>
              <a:t>1/18/20</a:t>
            </a:r>
            <a:endParaRPr sz="1200" b="0"/>
          </a:p>
        </p:txBody>
      </p:sp>
      <p:sp>
        <p:nvSpPr>
          <p:cNvPr id="226" name="Google Shape;226;p36"/>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https://theathletic.com/1521278/2020/01/10/stark-realignment-robots-and-the-universal-dh-what-baseball-will-be-like-at-the-end-of-this-decade/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Use whiff and freeze rate - plate discipline</a:t>
            </a:r>
            <a:endParaRPr sz="1200"/>
          </a:p>
          <a:p>
            <a:pPr marL="0" lvl="0" indent="0" algn="l" rtl="0">
              <a:spcBef>
                <a:spcPts val="0"/>
              </a:spcBef>
              <a:spcAft>
                <a:spcPts val="0"/>
              </a:spcAft>
              <a:buNone/>
            </a:pPr>
            <a:r>
              <a:rPr lang="en" sz="1200"/>
              <a:t>Predict HR based off launch angle, barrels, etc.</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Be mindful of how sample size will decrease with train test split</a:t>
            </a:r>
            <a:endParaRPr sz="1200"/>
          </a:p>
          <a:p>
            <a:pPr marL="457200" lvl="0" indent="-304800" algn="l" rtl="0">
              <a:spcBef>
                <a:spcPts val="0"/>
              </a:spcBef>
              <a:spcAft>
                <a:spcPts val="0"/>
              </a:spcAft>
              <a:buSzPts val="1200"/>
              <a:buChar char="●"/>
            </a:pPr>
            <a:r>
              <a:rPr lang="en" sz="1200"/>
              <a:t>Also hold out a validation set</a:t>
            </a:r>
            <a:endParaRPr sz="1200"/>
          </a:p>
          <a:p>
            <a:pPr marL="457200" lvl="0" indent="-304800" algn="l" rtl="0">
              <a:spcBef>
                <a:spcPts val="0"/>
              </a:spcBef>
              <a:spcAft>
                <a:spcPts val="0"/>
              </a:spcAft>
              <a:buSzPts val="1200"/>
              <a:buChar char="●"/>
            </a:pPr>
            <a:r>
              <a:rPr lang="en" sz="1200"/>
              <a:t># of at bats is limited </a:t>
            </a: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2037661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Main skills to demonstrate</a:t>
            </a:r>
            <a:endParaRPr sz="1800"/>
          </a:p>
          <a:p>
            <a:pPr marL="0" lvl="0" indent="0" algn="l" rtl="0">
              <a:spcBef>
                <a:spcPts val="0"/>
              </a:spcBef>
              <a:spcAft>
                <a:spcPts val="0"/>
              </a:spcAft>
              <a:buNone/>
            </a:pPr>
            <a:r>
              <a:rPr lang="en" sz="1200" b="0"/>
              <a:t>1/20/20</a:t>
            </a:r>
            <a:endParaRPr sz="1200" b="0"/>
          </a:p>
        </p:txBody>
      </p:sp>
      <p:sp>
        <p:nvSpPr>
          <p:cNvPr id="232" name="Google Shape;232;p37"/>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From researching education jobs, make sure the project shows:</a:t>
            </a:r>
            <a:endParaRPr sz="1200"/>
          </a:p>
          <a:p>
            <a:pPr marL="0" lvl="0" indent="0" algn="l" rtl="0">
              <a:spcBef>
                <a:spcPts val="0"/>
              </a:spcBef>
              <a:spcAft>
                <a:spcPts val="0"/>
              </a:spcAft>
              <a:buNone/>
            </a:pPr>
            <a:endParaRPr sz="1200"/>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Business sense</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SQL</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A/B testing</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Statistical analysis and modeling techniques</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Thoughtful, impactful visual and written communication</a:t>
            </a:r>
            <a:endParaRPr sz="1100">
              <a:solidFill>
                <a:srgbClr val="000000"/>
              </a:solidFill>
              <a:latin typeface="Arial"/>
              <a:ea typeface="Arial"/>
              <a:cs typeface="Arial"/>
              <a:sym typeface="Arial"/>
            </a:endParaRPr>
          </a:p>
          <a:p>
            <a:pPr marL="457200" lvl="0" indent="0" algn="l" rtl="0">
              <a:spcBef>
                <a:spcPts val="0"/>
              </a:spcBef>
              <a:spcAft>
                <a:spcPts val="0"/>
              </a:spcAft>
              <a:buNone/>
            </a:pPr>
            <a:r>
              <a:rPr lang="en" sz="1100">
                <a:solidFill>
                  <a:srgbClr val="000000"/>
                </a:solidFill>
                <a:latin typeface="Arial"/>
                <a:ea typeface="Arial"/>
                <a:cs typeface="Arial"/>
                <a:sym typeface="Arial"/>
              </a:rPr>
              <a:t>·</a:t>
            </a:r>
            <a:r>
              <a:rPr lang="en" sz="700">
                <a:solidFill>
                  <a:srgbClr val="000000"/>
                </a:solidFill>
                <a:latin typeface="Times New Roman"/>
                <a:ea typeface="Times New Roman"/>
                <a:cs typeface="Times New Roman"/>
                <a:sym typeface="Times New Roman"/>
              </a:rPr>
              <a:t>      </a:t>
            </a:r>
            <a:r>
              <a:rPr lang="en" sz="1100">
                <a:solidFill>
                  <a:srgbClr val="000000"/>
                </a:solidFill>
                <a:latin typeface="Arial"/>
                <a:ea typeface="Arial"/>
                <a:cs typeface="Arial"/>
                <a:sym typeface="Arial"/>
              </a:rPr>
              <a:t>Machine learning</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110820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smtClean="0"/>
              <a:t>“</a:t>
            </a:r>
            <a:r>
              <a:rPr lang="en-US" sz="3600" dirty="0" err="1" smtClean="0"/>
              <a:t>Moneyball</a:t>
            </a:r>
            <a:r>
              <a:rPr lang="en-US" sz="3600" dirty="0" smtClean="0"/>
              <a:t>” changed how baseball selected players on a season-long roster</a:t>
            </a:r>
            <a:endParaRPr sz="3600" dirty="0"/>
          </a:p>
        </p:txBody>
      </p:sp>
      <p:pic>
        <p:nvPicPr>
          <p:cNvPr id="3" name="Picture 2"/>
          <p:cNvPicPr>
            <a:picLocks noChangeAspect="1"/>
          </p:cNvPicPr>
          <p:nvPr/>
        </p:nvPicPr>
        <p:blipFill>
          <a:blip r:embed="rId3"/>
          <a:stretch>
            <a:fillRect/>
          </a:stretch>
        </p:blipFill>
        <p:spPr>
          <a:xfrm>
            <a:off x="1745753" y="2199517"/>
            <a:ext cx="2449356" cy="3621760"/>
          </a:xfrm>
          <a:prstGeom prst="rect">
            <a:avLst/>
          </a:prstGeom>
        </p:spPr>
      </p:pic>
      <p:sp>
        <p:nvSpPr>
          <p:cNvPr id="5" name="TextBox 4"/>
          <p:cNvSpPr txBox="1"/>
          <p:nvPr/>
        </p:nvSpPr>
        <p:spPr>
          <a:xfrm>
            <a:off x="4805760" y="3122836"/>
            <a:ext cx="3144482"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smtClean="0"/>
              <a:t>The analysis highlighted in </a:t>
            </a:r>
            <a:r>
              <a:rPr lang="en-US" sz="1800" dirty="0" err="1" smtClean="0"/>
              <a:t>Moneyball</a:t>
            </a:r>
            <a:r>
              <a:rPr lang="en-US" sz="1800" dirty="0" smtClean="0"/>
              <a:t> determined that players who got on-base, especially by walks, were being undervalued.</a:t>
            </a:r>
            <a:endParaRPr lang="en-US" sz="1800" dirty="0"/>
          </a:p>
        </p:txBody>
      </p:sp>
    </p:spTree>
    <p:extLst>
      <p:ext uri="{BB962C8B-B14F-4D97-AF65-F5344CB8AC3E}">
        <p14:creationId xmlns:p14="http://schemas.microsoft.com/office/powerpoint/2010/main" val="383439901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Build a basic model of player selection</a:t>
            </a:r>
            <a:endParaRPr sz="1800"/>
          </a:p>
          <a:p>
            <a:pPr marL="0" lvl="0" indent="0" algn="l" rtl="0">
              <a:spcBef>
                <a:spcPts val="0"/>
              </a:spcBef>
              <a:spcAft>
                <a:spcPts val="0"/>
              </a:spcAft>
              <a:buNone/>
            </a:pPr>
            <a:r>
              <a:rPr lang="en" sz="1200" b="0"/>
              <a:t>1/20/20</a:t>
            </a:r>
            <a:endParaRPr sz="1200" b="0"/>
          </a:p>
        </p:txBody>
      </p:sp>
      <p:sp>
        <p:nvSpPr>
          <p:cNvPr id="238" name="Google Shape;238;p38"/>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Given x set of features, can I predict what stats a RBP (real baseball player) will produce and therefore what “points” will be scored for the FBP (fantasy baseball participant).</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AutoNum type="arabicPeriod"/>
            </a:pPr>
            <a:r>
              <a:rPr lang="en" sz="1200"/>
              <a:t>Take all the stats from the previous 50 games</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l" rtl="0">
              <a:spcBef>
                <a:spcPts val="0"/>
              </a:spcBef>
              <a:spcAft>
                <a:spcPts val="1600"/>
              </a:spcAft>
              <a:buNone/>
            </a:pPr>
            <a:endParaRPr sz="1200"/>
          </a:p>
        </p:txBody>
      </p:sp>
    </p:spTree>
    <p:extLst>
      <p:ext uri="{BB962C8B-B14F-4D97-AF65-F5344CB8AC3E}">
        <p14:creationId xmlns:p14="http://schemas.microsoft.com/office/powerpoint/2010/main" val="3777159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More notes from Eric</a:t>
            </a:r>
            <a:endParaRPr sz="1200" b="0"/>
          </a:p>
        </p:txBody>
      </p:sp>
      <p:sp>
        <p:nvSpPr>
          <p:cNvPr id="244" name="Google Shape;244;p39"/>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Here is my final roster from last year. It looks a little weird because we have a 4-week head-to-head playoff for draft order, so I dropped players/added players to re-shape the roster to maximize matchups in those final weeks. Plus, midway through the season, when I knew I wasn't going to be competitive, I traded some of my best guys (Verlander, Harper) for "keepers."</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Our league is 10-team, 6x6 rotisserie (R, HR, RBI, SB, BA, OPS, W, QS, K, SV, ERA, WHIP). 29-man rosters (C, 1B, 2B, 3B, SS, CI, MI, OF, OF, OF, OF, U, 9 P, 8 Reserve). Since this is a keeper league, we have a large bench to stash minor leaguers/prospects. We keep 8 players each year with value based on draft position, and a 9th player who did not meet the major league minimum for PAs or IP (hence would still be considered a rookie the following season). Players can be kept a total of 3 times (so 4 years on the roster). No player drafted in the first 3 rounds can be kept.</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b="1">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i="1">
                <a:solidFill>
                  <a:srgbClr val="000000"/>
                </a:solidFill>
                <a:highlight>
                  <a:srgbClr val="F3F6F8"/>
                </a:highlight>
                <a:latin typeface="Roboto"/>
                <a:ea typeface="Roboto"/>
                <a:cs typeface="Roboto"/>
                <a:sym typeface="Roboto"/>
              </a:rPr>
              <a:t>How often do you fiddle with lineups? Like once a week? </a:t>
            </a:r>
            <a:endParaRPr sz="900" i="1">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As I mentioned, we have a H2H playoff in September. League split into 2 tiers based on roto standings: Bottom 5 teams play for top 5 draft picks, Top 5 teams play for picks 6-10. Roto points still accumulate during the playoffs. So, playoffs determine draft order for first 3 rounds, then round 4-29 are reverse-order of final roto rank. We do the playoff to try to avoid bottom teams totally tanking for top draft picks- if they tank too much, they risk losing in H2H playoff and still don't get a good draft pick.</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You can fiddle with lineups DAILY.</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Roster spot locks as soon as game with the player starts. So, if you have a SS that is out of the lineup in West Coast game, I can theoretically drop him at 9:50pm EST and pick up a different player who's game has not started yet.</a:t>
            </a:r>
            <a:endParaRPr sz="900">
              <a:solidFill>
                <a:srgbClr val="000000"/>
              </a:solidFill>
              <a:highlight>
                <a:srgbClr val="F3F6F8"/>
              </a:highlight>
              <a:latin typeface="Roboto"/>
              <a:ea typeface="Roboto"/>
              <a:cs typeface="Roboto"/>
              <a:sym typeface="Roboto"/>
            </a:endParaRPr>
          </a:p>
          <a:p>
            <a:pPr marL="0" lvl="0" indent="0" algn="l" rtl="0">
              <a:spcBef>
                <a:spcPts val="0"/>
              </a:spcBef>
              <a:spcAft>
                <a:spcPts val="0"/>
              </a:spcAft>
              <a:buNone/>
            </a:pPr>
            <a:r>
              <a:rPr lang="en" sz="900">
                <a:solidFill>
                  <a:srgbClr val="000000"/>
                </a:solidFill>
                <a:highlight>
                  <a:srgbClr val="F3F6F8"/>
                </a:highlight>
                <a:latin typeface="Roboto"/>
                <a:ea typeface="Roboto"/>
                <a:cs typeface="Roboto"/>
                <a:sym typeface="Roboto"/>
              </a:rPr>
              <a:t>Here is my roster from 2018. Now this is weird because there were those two 163rd game with LAD, COL, CUBS, and MIL to determine playoff seeding. So, you can see I stacked my roster with available players for that one day... and it is actually what won me the league (Roto- I still lost the H2H playoff in the first round)- Max Muncy hit a 3-R HR with Kike on base, so I ended up beating Rob Sears by 0.5 point because I took the lead in RBI and tied him in R (or something like that)! It literally came down to one play. Insane.</a:t>
            </a:r>
            <a:endParaRPr sz="9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381136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Approach iteration - use logistic regression to identify features associated with a home run for each plate appearance</a:t>
            </a:r>
            <a:endParaRPr sz="1800"/>
          </a:p>
          <a:p>
            <a:pPr marL="0" lvl="0" indent="0" algn="l" rtl="0">
              <a:spcBef>
                <a:spcPts val="0"/>
              </a:spcBef>
              <a:spcAft>
                <a:spcPts val="0"/>
              </a:spcAft>
              <a:buNone/>
            </a:pPr>
            <a:r>
              <a:rPr lang="en" sz="1800" b="0"/>
              <a:t>1/21/20</a:t>
            </a:r>
            <a:endParaRPr sz="1800" b="0"/>
          </a:p>
        </p:txBody>
      </p:sp>
      <p:sp>
        <p:nvSpPr>
          <p:cNvPr id="250" name="Google Shape;250;p40"/>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 got some ideas from Zach</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Initially I tried looking at home run output associated with features like launch angle, launch speed as a sanity check</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This taught me about incorporating quadratics but I still have to carry this out</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I’ll update by simply doing hit or no hit and then focusing on “conditions”</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L/R handed pitcher</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home/away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velocity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movement</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fastball spin rate</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velocity</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movement</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Pitcher average curveball spin rate</a:t>
            </a: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2303180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Audio detection</a:t>
            </a:r>
            <a:endParaRPr sz="1800"/>
          </a:p>
          <a:p>
            <a:pPr marL="0" lvl="0" indent="0" algn="l" rtl="0">
              <a:spcBef>
                <a:spcPts val="0"/>
              </a:spcBef>
              <a:spcAft>
                <a:spcPts val="0"/>
              </a:spcAft>
              <a:buNone/>
            </a:pPr>
            <a:r>
              <a:rPr lang="en" sz="1800" b="0"/>
              <a:t>1/21/20</a:t>
            </a:r>
            <a:endParaRPr sz="1800" b="0"/>
          </a:p>
        </p:txBody>
      </p:sp>
      <p:sp>
        <p:nvSpPr>
          <p:cNvPr id="256" name="Google Shape;256;p41"/>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Home/away splits for Astros swinging/not swinging, broken down by pitch</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ML on the audio track</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u="sng">
                <a:solidFill>
                  <a:schemeClr val="hlink"/>
                </a:solidFill>
                <a:highlight>
                  <a:srgbClr val="F3F6F8"/>
                </a:highlight>
                <a:latin typeface="Roboto"/>
                <a:ea typeface="Roboto"/>
                <a:cs typeface="Roboto"/>
                <a:sym typeface="Roboto"/>
                <a:hlinkClick r:id="rId3"/>
              </a:rPr>
              <a:t>https://www.baseballprospectus.com/news/article/55283/moonshot-the-astros-sign-stealing-left-a-fingerprint-in-the-audio-date/</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Jomboy video</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u="sng">
                <a:solidFill>
                  <a:schemeClr val="hlink"/>
                </a:solidFill>
                <a:highlight>
                  <a:srgbClr val="F3F6F8"/>
                </a:highlight>
                <a:latin typeface="Roboto"/>
                <a:ea typeface="Roboto"/>
                <a:cs typeface="Roboto"/>
                <a:sym typeface="Roboto"/>
                <a:hlinkClick r:id="rId4"/>
              </a:rPr>
              <a:t>https://www.youtube.com/watch?v=M2XNW1qHN9w</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1799740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Change approach from logistic to Bayesian framework</a:t>
            </a:r>
            <a:endParaRPr sz="1800"/>
          </a:p>
          <a:p>
            <a:pPr marL="0" lvl="0" indent="0" algn="l" rtl="0">
              <a:spcBef>
                <a:spcPts val="0"/>
              </a:spcBef>
              <a:spcAft>
                <a:spcPts val="0"/>
              </a:spcAft>
              <a:buNone/>
            </a:pPr>
            <a:r>
              <a:rPr lang="en" sz="1800" b="0"/>
              <a:t>1/24/20</a:t>
            </a:r>
            <a:endParaRPr sz="1800" b="0"/>
          </a:p>
        </p:txBody>
      </p:sp>
      <p:sp>
        <p:nvSpPr>
          <p:cNvPr id="262" name="Google Shape;262;p4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Logistic regression models don’t seem to be working</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Focus more on a Bayesian approach - like Padres question?</a:t>
            </a:r>
            <a:endParaRPr sz="1200">
              <a:solidFill>
                <a:srgbClr val="000000"/>
              </a:solidFill>
              <a:highlight>
                <a:srgbClr val="F3F6F8"/>
              </a:highlight>
              <a:latin typeface="Roboto"/>
              <a:ea typeface="Roboto"/>
              <a:cs typeface="Roboto"/>
              <a:sym typeface="Roboto"/>
            </a:endParaRPr>
          </a:p>
          <a:p>
            <a:pPr marL="914400" lvl="1"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Take the last 100 dates</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r>
              <a:rPr lang="en" sz="1200">
                <a:solidFill>
                  <a:srgbClr val="000000"/>
                </a:solidFill>
                <a:highlight>
                  <a:srgbClr val="F3F6F8"/>
                </a:highlight>
                <a:latin typeface="Roboto"/>
                <a:ea typeface="Roboto"/>
                <a:cs typeface="Roboto"/>
                <a:sym typeface="Roboto"/>
              </a:rPr>
              <a:t>https://community.fangraphs.com/the-outcome-machine-predicting-at-bats-before-they-happen/</a:t>
            </a:r>
            <a:endParaRPr sz="1200">
              <a:solidFill>
                <a:srgbClr val="000000"/>
              </a:solidFill>
              <a:highlight>
                <a:srgbClr val="F3F6F8"/>
              </a:highlight>
              <a:latin typeface="Roboto"/>
              <a:ea typeface="Roboto"/>
              <a:cs typeface="Roboto"/>
              <a:sym typeface="Roboto"/>
            </a:endParaRPr>
          </a:p>
          <a:p>
            <a:pPr marL="457200" lvl="0" indent="-304800" algn="l" rtl="0">
              <a:spcBef>
                <a:spcPts val="0"/>
              </a:spcBef>
              <a:spcAft>
                <a:spcPts val="0"/>
              </a:spcAft>
              <a:buClr>
                <a:srgbClr val="000000"/>
              </a:buClr>
              <a:buSzPts val="1200"/>
              <a:buFont typeface="Roboto"/>
              <a:buChar char="●"/>
            </a:pPr>
            <a:endParaRPr sz="1200">
              <a:solidFill>
                <a:srgbClr val="000000"/>
              </a:solidFill>
              <a:highlight>
                <a:srgbClr val="F3F6F8"/>
              </a:highlight>
              <a:latin typeface="Roboto"/>
              <a:ea typeface="Roboto"/>
              <a:cs typeface="Roboto"/>
              <a:sym typeface="Roboto"/>
            </a:endParaRPr>
          </a:p>
        </p:txBody>
      </p:sp>
    </p:spTree>
    <p:extLst>
      <p:ext uri="{BB962C8B-B14F-4D97-AF65-F5344CB8AC3E}">
        <p14:creationId xmlns:p14="http://schemas.microsoft.com/office/powerpoint/2010/main" val="121729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 pitcher features</a:t>
            </a:r>
            <a:br>
              <a:rPr lang="en-US" dirty="0" smtClean="0"/>
            </a:br>
            <a:r>
              <a:rPr lang="en-US" sz="2000" b="0" dirty="0" smtClean="0"/>
              <a:t>1/27/20</a:t>
            </a:r>
            <a:endParaRPr lang="en-US" dirty="0"/>
          </a:p>
        </p:txBody>
      </p:sp>
      <p:sp>
        <p:nvSpPr>
          <p:cNvPr id="3" name="Content Placeholder 2"/>
          <p:cNvSpPr>
            <a:spLocks noGrp="1"/>
          </p:cNvSpPr>
          <p:nvPr>
            <p:ph idx="1"/>
          </p:nvPr>
        </p:nvSpPr>
        <p:spPr/>
        <p:txBody>
          <a:bodyPr>
            <a:normAutofit/>
          </a:bodyPr>
          <a:lstStyle/>
          <a:p>
            <a:r>
              <a:rPr lang="en-US" dirty="0" smtClean="0"/>
              <a:t>Percent of events (on-base)</a:t>
            </a:r>
          </a:p>
          <a:p>
            <a:r>
              <a:rPr lang="en-US" dirty="0" smtClean="0"/>
              <a:t>Historical matchup</a:t>
            </a:r>
          </a:p>
          <a:p>
            <a:endParaRPr lang="en-US" dirty="0"/>
          </a:p>
        </p:txBody>
      </p:sp>
    </p:spTree>
    <p:extLst>
      <p:ext uri="{BB962C8B-B14F-4D97-AF65-F5344CB8AC3E}">
        <p14:creationId xmlns:p14="http://schemas.microsoft.com/office/powerpoint/2010/main" val="596735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a:t>
            </a:r>
            <a:br>
              <a:rPr lang="en-US" dirty="0" smtClean="0"/>
            </a:br>
            <a:r>
              <a:rPr lang="en-US" sz="2000" b="0" dirty="0" smtClean="0"/>
              <a:t>1/27/20</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Get as many samples as possible</a:t>
            </a:r>
          </a:p>
          <a:p>
            <a:r>
              <a:rPr lang="en-US" dirty="0" smtClean="0"/>
              <a:t>Output the size of the df4model with a warning if less than 200</a:t>
            </a:r>
          </a:p>
          <a:p>
            <a:r>
              <a:rPr lang="en-US" dirty="0" err="1" smtClean="0"/>
              <a:t>Alise</a:t>
            </a:r>
            <a:r>
              <a:rPr lang="en-US" dirty="0" smtClean="0"/>
              <a:t>:</a:t>
            </a:r>
          </a:p>
          <a:p>
            <a:pPr lvl="1"/>
            <a:r>
              <a:rPr lang="en-US" dirty="0" smtClean="0"/>
              <a:t>Perhaps </a:t>
            </a:r>
            <a:r>
              <a:rPr lang="en-US" dirty="0"/>
              <a:t>you may want to start by writing out such problem statements where predictive analytics can be a solution. An example would be, “Based on your selection of Player X for daily baseball fantasy league, you are X% likely to win”</a:t>
            </a:r>
            <a:r>
              <a:rPr lang="en-US" dirty="0" smtClean="0"/>
              <a:t>.</a:t>
            </a:r>
          </a:p>
          <a:p>
            <a:pPr lvl="1"/>
            <a:r>
              <a:rPr lang="en-US" dirty="0" smtClean="0"/>
              <a:t>Add histogram to show here players are</a:t>
            </a:r>
          </a:p>
          <a:p>
            <a:r>
              <a:rPr lang="en-US" dirty="0"/>
              <a:t>Add home/</a:t>
            </a:r>
            <a:r>
              <a:rPr lang="en-US" dirty="0" smtClean="0"/>
              <a:t>away</a:t>
            </a:r>
          </a:p>
          <a:p>
            <a:r>
              <a:rPr lang="en-US" dirty="0" smtClean="0"/>
              <a:t>Day/night</a:t>
            </a:r>
          </a:p>
          <a:p>
            <a:r>
              <a:rPr lang="en-US" dirty="0" smtClean="0"/>
              <a:t>Edit so that the </a:t>
            </a:r>
            <a:r>
              <a:rPr lang="en-US" dirty="0" err="1" smtClean="0"/>
              <a:t>statcast</a:t>
            </a:r>
            <a:r>
              <a:rPr lang="en-US" dirty="0" smtClean="0"/>
              <a:t> events aren’t getting the day-of data</a:t>
            </a:r>
          </a:p>
          <a:p>
            <a:r>
              <a:rPr lang="en-US" dirty="0" smtClean="0"/>
              <a:t>Is model generalizing or </a:t>
            </a:r>
            <a:r>
              <a:rPr lang="en-US" dirty="0" err="1" smtClean="0"/>
              <a:t>overfitting</a:t>
            </a:r>
            <a:r>
              <a:rPr lang="en-US" dirty="0" smtClean="0"/>
              <a:t>?</a:t>
            </a:r>
            <a:endParaRPr lang="en-US" dirty="0"/>
          </a:p>
          <a:p>
            <a:endParaRPr lang="en-US" dirty="0"/>
          </a:p>
        </p:txBody>
      </p:sp>
    </p:spTree>
    <p:extLst>
      <p:ext uri="{BB962C8B-B14F-4D97-AF65-F5344CB8AC3E}">
        <p14:creationId xmlns:p14="http://schemas.microsoft.com/office/powerpoint/2010/main" val="3667784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Additional features to incorporate</a:t>
            </a:r>
            <a:br>
              <a:rPr lang="en-US" dirty="0" smtClean="0"/>
            </a:br>
            <a:r>
              <a:rPr lang="en-US" sz="2000" b="0" dirty="0" smtClean="0"/>
              <a:t>1/30/20</a:t>
            </a:r>
            <a:endParaRPr lang="en-US" dirty="0"/>
          </a:p>
        </p:txBody>
      </p:sp>
      <p:sp>
        <p:nvSpPr>
          <p:cNvPr id="3" name="Content Placeholder 2"/>
          <p:cNvSpPr>
            <a:spLocks noGrp="1"/>
          </p:cNvSpPr>
          <p:nvPr>
            <p:ph idx="1"/>
          </p:nvPr>
        </p:nvSpPr>
        <p:spPr/>
        <p:txBody>
          <a:bodyPr>
            <a:normAutofit/>
          </a:bodyPr>
          <a:lstStyle/>
          <a:p>
            <a:pPr>
              <a:spcBef>
                <a:spcPts val="0"/>
              </a:spcBef>
            </a:pPr>
            <a:r>
              <a:rPr lang="en-US" sz="1600" dirty="0"/>
              <a:t>Characteristics of the day/game</a:t>
            </a:r>
          </a:p>
          <a:p>
            <a:pPr lvl="1">
              <a:spcBef>
                <a:spcPts val="0"/>
              </a:spcBef>
            </a:pPr>
            <a:r>
              <a:rPr lang="en-US" sz="1400" dirty="0"/>
              <a:t>Whether game was played home or away</a:t>
            </a:r>
          </a:p>
          <a:p>
            <a:pPr lvl="1">
              <a:spcBef>
                <a:spcPts val="0"/>
              </a:spcBef>
            </a:pPr>
            <a:r>
              <a:rPr lang="en-US" sz="1400" dirty="0"/>
              <a:t>Whether game was played in the day or night</a:t>
            </a:r>
          </a:p>
          <a:p>
            <a:pPr>
              <a:spcBef>
                <a:spcPts val="0"/>
              </a:spcBef>
            </a:pPr>
            <a:r>
              <a:rPr lang="en-US" sz="1600" dirty="0"/>
              <a:t>Other</a:t>
            </a:r>
          </a:p>
          <a:p>
            <a:pPr lvl="1">
              <a:spcBef>
                <a:spcPts val="0"/>
              </a:spcBef>
            </a:pPr>
            <a:r>
              <a:rPr lang="en-US" sz="1400" dirty="0"/>
              <a:t>Whether defense may utilize shifts</a:t>
            </a:r>
          </a:p>
          <a:p>
            <a:pPr>
              <a:spcBef>
                <a:spcPts val="0"/>
              </a:spcBef>
            </a:pPr>
            <a:r>
              <a:rPr lang="en-US" sz="1800" dirty="0"/>
              <a:t>Look at pitch and batted ball characteristics that correlate with a hit</a:t>
            </a:r>
          </a:p>
          <a:p>
            <a:pPr lvl="1">
              <a:spcBef>
                <a:spcPts val="0"/>
              </a:spcBef>
            </a:pPr>
            <a:r>
              <a:rPr lang="en-US" sz="1400" dirty="0"/>
              <a:t>Correlations</a:t>
            </a:r>
            <a:endParaRPr lang="en-US" sz="1600" dirty="0"/>
          </a:p>
        </p:txBody>
      </p:sp>
    </p:spTree>
    <p:extLst>
      <p:ext uri="{BB962C8B-B14F-4D97-AF65-F5344CB8AC3E}">
        <p14:creationId xmlns:p14="http://schemas.microsoft.com/office/powerpoint/2010/main" val="154306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Additional things to try</a:t>
            </a:r>
            <a:br>
              <a:rPr lang="en-US" dirty="0" smtClean="0"/>
            </a:br>
            <a:r>
              <a:rPr lang="en-US" sz="3100" b="0" dirty="0" smtClean="0"/>
              <a:t>1/31/20</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Add features</a:t>
            </a:r>
          </a:p>
          <a:p>
            <a:pPr lvl="1"/>
            <a:r>
              <a:rPr lang="en-US" dirty="0" smtClean="0"/>
              <a:t>Whether game is day or night</a:t>
            </a:r>
          </a:p>
          <a:p>
            <a:r>
              <a:rPr lang="en-US" dirty="0" smtClean="0"/>
              <a:t>Other models</a:t>
            </a:r>
          </a:p>
          <a:p>
            <a:pPr lvl="1"/>
            <a:r>
              <a:rPr lang="en-US" dirty="0" smtClean="0"/>
              <a:t>Different penalization</a:t>
            </a:r>
          </a:p>
          <a:p>
            <a:pPr lvl="1"/>
            <a:r>
              <a:rPr lang="en-US" dirty="0" smtClean="0"/>
              <a:t>Random forest</a:t>
            </a:r>
          </a:p>
          <a:p>
            <a:pPr marL="342900" lvl="1" indent="-342900">
              <a:buFont typeface="Arial"/>
              <a:buChar char="•"/>
            </a:pPr>
            <a:r>
              <a:rPr lang="en-US" dirty="0" smtClean="0"/>
              <a:t>Change input structure</a:t>
            </a:r>
          </a:p>
          <a:p>
            <a:pPr marL="742950" lvl="2" indent="-342900"/>
            <a:r>
              <a:rPr lang="en-US" dirty="0" smtClean="0"/>
              <a:t>Use </a:t>
            </a:r>
            <a:r>
              <a:rPr lang="en-US" dirty="0"/>
              <a:t>all </a:t>
            </a:r>
            <a:r>
              <a:rPr lang="en-US" dirty="0" smtClean="0"/>
              <a:t>data of the pitcher, including pitch characteristics</a:t>
            </a:r>
          </a:p>
          <a:p>
            <a:pPr marL="457200" lvl="1" indent="-457200"/>
            <a:r>
              <a:rPr lang="en-US" dirty="0" smtClean="0"/>
              <a:t>Other questions</a:t>
            </a:r>
          </a:p>
          <a:p>
            <a:pPr marL="857250" lvl="2" indent="-457200"/>
            <a:r>
              <a:rPr lang="en-US" dirty="0" smtClean="0"/>
              <a:t>Pitch-by-pitch?</a:t>
            </a:r>
          </a:p>
          <a:p>
            <a:pPr marL="457200" lvl="1" indent="-457200"/>
            <a:r>
              <a:rPr lang="en-US" dirty="0" smtClean="0"/>
              <a:t>Highlight accuracy</a:t>
            </a:r>
          </a:p>
          <a:p>
            <a:pPr marL="857250" lvl="2" indent="-457200"/>
            <a:r>
              <a:rPr lang="en-US" dirty="0" smtClean="0"/>
              <a:t>Percent of at-bats are actually 1</a:t>
            </a:r>
          </a:p>
          <a:p>
            <a:pPr marL="457200" lvl="1" indent="-457200"/>
            <a:r>
              <a:rPr lang="en-US" dirty="0" smtClean="0"/>
              <a:t>Focus on app</a:t>
            </a:r>
          </a:p>
          <a:p>
            <a:pPr marL="457200" lvl="1" indent="-457200"/>
            <a:endParaRPr lang="en-US" dirty="0" smtClean="0"/>
          </a:p>
          <a:p>
            <a:pPr marL="457200" lvl="1" indent="-457200"/>
            <a:endParaRPr lang="en-US" dirty="0" smtClean="0"/>
          </a:p>
          <a:p>
            <a:pPr marL="742950" lvl="2" indent="-342900"/>
            <a:endParaRPr lang="en-US" dirty="0"/>
          </a:p>
          <a:p>
            <a:endParaRPr lang="en-US" dirty="0" smtClean="0"/>
          </a:p>
          <a:p>
            <a:pPr lvl="1"/>
            <a:endParaRPr lang="en-US" dirty="0" smtClean="0"/>
          </a:p>
        </p:txBody>
      </p:sp>
    </p:spTree>
    <p:extLst>
      <p:ext uri="{BB962C8B-B14F-4D97-AF65-F5344CB8AC3E}">
        <p14:creationId xmlns:p14="http://schemas.microsoft.com/office/powerpoint/2010/main" val="14299287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group session</a:t>
            </a:r>
            <a:r>
              <a:rPr lang="en-US" dirty="0" smtClean="0"/>
              <a:t/>
            </a:r>
            <a:br>
              <a:rPr lang="en-US" dirty="0" smtClean="0"/>
            </a:br>
            <a:r>
              <a:rPr lang="en-US" sz="3100" b="0" dirty="0" smtClean="0"/>
              <a:t>1/31/20</a:t>
            </a:r>
            <a:endParaRPr lang="en-US" dirty="0"/>
          </a:p>
        </p:txBody>
      </p:sp>
      <p:sp>
        <p:nvSpPr>
          <p:cNvPr id="3" name="Content Placeholder 2"/>
          <p:cNvSpPr>
            <a:spLocks noGrp="1"/>
          </p:cNvSpPr>
          <p:nvPr>
            <p:ph idx="1"/>
          </p:nvPr>
        </p:nvSpPr>
        <p:spPr/>
        <p:txBody>
          <a:bodyPr>
            <a:normAutofit/>
          </a:bodyPr>
          <a:lstStyle/>
          <a:p>
            <a:r>
              <a:rPr lang="en-US" dirty="0" err="1" smtClean="0"/>
              <a:t>Sns.pairplot</a:t>
            </a:r>
            <a:r>
              <a:rPr lang="en-US" dirty="0" smtClean="0"/>
              <a:t> for pair-wise scatter plot)</a:t>
            </a:r>
          </a:p>
          <a:p>
            <a:r>
              <a:rPr lang="en-US" dirty="0" smtClean="0"/>
              <a:t>Regressive feature elimination with cross</a:t>
            </a:r>
            <a:endParaRPr lang="en-US" dirty="0" smtClean="0"/>
          </a:p>
          <a:p>
            <a:pPr marL="457200" lvl="1" indent="-457200"/>
            <a:endParaRPr lang="en-US" dirty="0" smtClean="0"/>
          </a:p>
          <a:p>
            <a:pPr marL="457200" lvl="1" indent="-457200"/>
            <a:endParaRPr lang="en-US" dirty="0" smtClean="0"/>
          </a:p>
          <a:p>
            <a:pPr marL="742950" lvl="2" indent="-342900"/>
            <a:endParaRPr lang="en-US" dirty="0"/>
          </a:p>
          <a:p>
            <a:endParaRPr lang="en-US" dirty="0" smtClean="0"/>
          </a:p>
          <a:p>
            <a:pPr lvl="1"/>
            <a:endParaRPr lang="en-US" dirty="0" smtClean="0"/>
          </a:p>
        </p:txBody>
      </p:sp>
    </p:spTree>
    <p:extLst>
      <p:ext uri="{BB962C8B-B14F-4D97-AF65-F5344CB8AC3E}">
        <p14:creationId xmlns:p14="http://schemas.microsoft.com/office/powerpoint/2010/main" val="41473953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Fantasy baseball represents a projected market of $8.6 billion for 2020</a:t>
            </a:r>
            <a:endParaRPr sz="3200" dirty="0"/>
          </a:p>
        </p:txBody>
      </p:sp>
      <p:sp>
        <p:nvSpPr>
          <p:cNvPr id="100" name="Google Shape;100;p15"/>
          <p:cNvSpPr txBox="1">
            <a:spLocks noGrp="1"/>
          </p:cNvSpPr>
          <p:nvPr>
            <p:ph idx="1"/>
          </p:nvPr>
        </p:nvSpPr>
        <p:spPr>
          <a:xfrm>
            <a:off x="1216862" y="5830745"/>
            <a:ext cx="6777613" cy="626925"/>
          </a:xfrm>
          <a:prstGeom prst="rect">
            <a:avLst/>
          </a:prstGeom>
        </p:spPr>
        <p:txBody>
          <a:bodyPr spcFirstLastPara="1" wrap="square" lIns="91425" tIns="91425" rIns="91425" bIns="91425" anchor="t" anchorCtr="0">
            <a:noAutofit/>
          </a:bodyPr>
          <a:lstStyle/>
          <a:p>
            <a:pPr marL="139700" lvl="0" indent="0" algn="ctr" rtl="0">
              <a:spcBef>
                <a:spcPts val="0"/>
              </a:spcBef>
              <a:spcAft>
                <a:spcPts val="0"/>
              </a:spcAft>
              <a:buClr>
                <a:srgbClr val="000000"/>
              </a:buClr>
              <a:buSzPts val="1400"/>
              <a:buNone/>
            </a:pPr>
            <a:r>
              <a:rPr lang="en-US" sz="1800" b="1" dirty="0" smtClean="0">
                <a:solidFill>
                  <a:srgbClr val="000000"/>
                </a:solidFill>
                <a:latin typeface="Arial"/>
                <a:ea typeface="Arial"/>
                <a:cs typeface="Arial"/>
                <a:sym typeface="Arial"/>
              </a:rPr>
              <a:t>Insight Baseball </a:t>
            </a:r>
            <a:r>
              <a:rPr lang="en-US" sz="1800" dirty="0" smtClean="0">
                <a:solidFill>
                  <a:srgbClr val="000000"/>
                </a:solidFill>
                <a:latin typeface="Arial"/>
                <a:ea typeface="Arial"/>
                <a:cs typeface="Arial"/>
                <a:sym typeface="Arial"/>
              </a:rPr>
              <a:t>is a tool to </a:t>
            </a:r>
            <a:r>
              <a:rPr lang="en" sz="1800" dirty="0" smtClean="0">
                <a:solidFill>
                  <a:srgbClr val="000000"/>
                </a:solidFill>
                <a:latin typeface="Arial"/>
                <a:ea typeface="Arial"/>
                <a:cs typeface="Arial"/>
                <a:sym typeface="Arial"/>
              </a:rPr>
              <a:t>assist </a:t>
            </a:r>
            <a:r>
              <a:rPr lang="en" sz="1800" dirty="0">
                <a:solidFill>
                  <a:srgbClr val="000000"/>
                </a:solidFill>
                <a:latin typeface="Arial"/>
                <a:ea typeface="Arial"/>
                <a:cs typeface="Arial"/>
                <a:sym typeface="Arial"/>
              </a:rPr>
              <a:t>in </a:t>
            </a:r>
            <a:r>
              <a:rPr lang="en-US" sz="1800" dirty="0" smtClean="0">
                <a:solidFill>
                  <a:srgbClr val="000000"/>
                </a:solidFill>
                <a:latin typeface="Arial"/>
                <a:ea typeface="Arial"/>
                <a:cs typeface="Arial"/>
                <a:sym typeface="Arial"/>
              </a:rPr>
              <a:t>daily </a:t>
            </a:r>
            <a:r>
              <a:rPr lang="en" sz="1800" dirty="0" smtClean="0">
                <a:solidFill>
                  <a:srgbClr val="000000"/>
                </a:solidFill>
                <a:latin typeface="Arial"/>
                <a:ea typeface="Arial"/>
                <a:cs typeface="Arial"/>
                <a:sym typeface="Arial"/>
              </a:rPr>
              <a:t>player selectio</a:t>
            </a:r>
            <a:r>
              <a:rPr lang="en-US" sz="1800" dirty="0" smtClean="0">
                <a:solidFill>
                  <a:srgbClr val="000000"/>
                </a:solidFill>
                <a:latin typeface="Arial"/>
                <a:ea typeface="Arial"/>
                <a:cs typeface="Arial"/>
                <a:sym typeface="Arial"/>
              </a:rPr>
              <a:t>n.</a:t>
            </a:r>
            <a:endParaRPr sz="1800" dirty="0">
              <a:solidFill>
                <a:srgbClr val="000000"/>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12731355"/>
              </p:ext>
            </p:extLst>
          </p:nvPr>
        </p:nvGraphicFramePr>
        <p:xfrm>
          <a:off x="949208" y="1828081"/>
          <a:ext cx="3379006" cy="3696690"/>
        </p:xfrm>
        <a:graphic>
          <a:graphicData uri="http://schemas.openxmlformats.org/presentationml/2006/ole">
            <mc:AlternateContent xmlns:mc="http://schemas.openxmlformats.org/markup-compatibility/2006">
              <mc:Choice xmlns:v="urn:schemas-microsoft-com:vml" Requires="v">
                <p:oleObj spid="_x0000_s2056" name="Worksheet" r:id="rId4" imgW="2971800" imgH="3251200" progId="Excel.Sheet.12">
                  <p:embed/>
                </p:oleObj>
              </mc:Choice>
              <mc:Fallback>
                <p:oleObj name="Worksheet" r:id="rId4" imgW="2971800" imgH="3251200" progId="Excel.Sheet.12">
                  <p:embed/>
                  <p:pic>
                    <p:nvPicPr>
                      <p:cNvPr id="0" name=""/>
                      <p:cNvPicPr/>
                      <p:nvPr/>
                    </p:nvPicPr>
                    <p:blipFill>
                      <a:blip r:embed="rId5"/>
                      <a:stretch>
                        <a:fillRect/>
                      </a:stretch>
                    </p:blipFill>
                    <p:spPr>
                      <a:xfrm>
                        <a:off x="949208" y="1828081"/>
                        <a:ext cx="3379006" cy="3696690"/>
                      </a:xfrm>
                      <a:prstGeom prst="rect">
                        <a:avLst/>
                      </a:prstGeom>
                    </p:spPr>
                  </p:pic>
                </p:oleObj>
              </mc:Fallback>
            </mc:AlternateContent>
          </a:graphicData>
        </a:graphic>
      </p:graphicFrame>
      <p:sp>
        <p:nvSpPr>
          <p:cNvPr id="8" name="Google Shape;100;p15"/>
          <p:cNvSpPr txBox="1">
            <a:spLocks/>
          </p:cNvSpPr>
          <p:nvPr/>
        </p:nvSpPr>
        <p:spPr>
          <a:xfrm>
            <a:off x="4727661" y="2008484"/>
            <a:ext cx="3259220" cy="3161741"/>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39700" indent="0">
              <a:spcBef>
                <a:spcPts val="0"/>
              </a:spcBef>
              <a:buSzPts val="1400"/>
              <a:buNone/>
            </a:pPr>
            <a:r>
              <a:rPr lang="en-US" sz="1800" dirty="0">
                <a:solidFill>
                  <a:srgbClr val="000000"/>
                </a:solidFill>
                <a:latin typeface="Arial"/>
                <a:ea typeface="Arial"/>
                <a:cs typeface="Arial"/>
              </a:rPr>
              <a:t>“Do I play </a:t>
            </a:r>
            <a:r>
              <a:rPr lang="en-US" sz="1800" dirty="0" err="1">
                <a:solidFill>
                  <a:srgbClr val="000000"/>
                </a:solidFill>
                <a:latin typeface="Arial"/>
                <a:ea typeface="Arial"/>
                <a:cs typeface="Arial"/>
              </a:rPr>
              <a:t>Leury</a:t>
            </a:r>
            <a:r>
              <a:rPr lang="en-US" sz="1800" dirty="0">
                <a:solidFill>
                  <a:srgbClr val="000000"/>
                </a:solidFill>
                <a:latin typeface="Arial"/>
                <a:ea typeface="Arial"/>
                <a:cs typeface="Arial"/>
              </a:rPr>
              <a:t> Garcia or Anthony Santander today?”</a:t>
            </a:r>
            <a:endParaRPr lang="en-US" sz="1800" dirty="0">
              <a:solidFill>
                <a:srgbClr val="000000"/>
              </a:solidFill>
            </a:endParaRPr>
          </a:p>
          <a:p>
            <a:pPr marL="139700" indent="0">
              <a:spcBef>
                <a:spcPts val="0"/>
              </a:spcBef>
              <a:buClr>
                <a:srgbClr val="000000"/>
              </a:buClr>
              <a:buSzPts val="1400"/>
              <a:buFont typeface="Arial"/>
              <a:buNone/>
            </a:pPr>
            <a:endParaRPr lang="en-US" sz="1800" dirty="0" smtClean="0">
              <a:solidFill>
                <a:srgbClr val="000000"/>
              </a:solidFill>
              <a:latin typeface="Arial"/>
              <a:ea typeface="Arial"/>
              <a:cs typeface="Arial"/>
              <a:sym typeface="Arial"/>
            </a:endParaRPr>
          </a:p>
          <a:p>
            <a:pPr marL="139700" indent="0">
              <a:spcBef>
                <a:spcPts val="0"/>
              </a:spcBef>
              <a:buClr>
                <a:srgbClr val="000000"/>
              </a:buClr>
              <a:buSzPts val="1400"/>
              <a:buFont typeface="Arial"/>
              <a:buNone/>
            </a:pPr>
            <a:endParaRPr lang="en-US" sz="1800" dirty="0">
              <a:solidFill>
                <a:srgbClr val="000000"/>
              </a:solidFill>
              <a:latin typeface="Arial"/>
              <a:ea typeface="Arial"/>
              <a:cs typeface="Arial"/>
            </a:endParaRPr>
          </a:p>
          <a:p>
            <a:pPr marL="139700" indent="0">
              <a:spcBef>
                <a:spcPts val="0"/>
              </a:spcBef>
              <a:buClr>
                <a:srgbClr val="000000"/>
              </a:buClr>
              <a:buSzPts val="1400"/>
              <a:buFont typeface="Arial"/>
              <a:buNone/>
            </a:pPr>
            <a:r>
              <a:rPr lang="en-US" sz="1800" dirty="0" smtClean="0">
                <a:solidFill>
                  <a:srgbClr val="000000"/>
                </a:solidFill>
                <a:latin typeface="Arial"/>
                <a:ea typeface="Arial"/>
                <a:cs typeface="Arial"/>
                <a:sym typeface="Arial"/>
              </a:rPr>
              <a:t>Making informed changes to the lineup on a daily basis could facilitate winning of a fantasy league, leading to financial </a:t>
            </a:r>
            <a:r>
              <a:rPr lang="en-US" sz="1800" smtClean="0">
                <a:solidFill>
                  <a:srgbClr val="000000"/>
                </a:solidFill>
                <a:latin typeface="Arial"/>
                <a:ea typeface="Arial"/>
                <a:cs typeface="Arial"/>
                <a:sym typeface="Arial"/>
              </a:rPr>
              <a:t>rewards.</a:t>
            </a:r>
            <a:endParaRPr lang="en-US" sz="1800" dirty="0" smtClean="0">
              <a:solidFill>
                <a:srgbClr val="000000"/>
              </a:solidFill>
              <a:latin typeface="Arial"/>
              <a:ea typeface="Arial"/>
              <a:cs typeface="Arial"/>
              <a:sym typeface="Arial"/>
            </a:endParaRPr>
          </a:p>
        </p:txBody>
      </p:sp>
    </p:spTree>
    <p:extLst>
      <p:ext uri="{BB962C8B-B14F-4D97-AF65-F5344CB8AC3E}">
        <p14:creationId xmlns:p14="http://schemas.microsoft.com/office/powerpoint/2010/main" val="31300865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Random forest</a:t>
            </a:r>
            <a:r>
              <a:rPr lang="en-US" dirty="0" smtClean="0"/>
              <a:t/>
            </a:r>
            <a:br>
              <a:rPr lang="en-US" dirty="0" smtClean="0"/>
            </a:br>
            <a:r>
              <a:rPr lang="en-US" sz="3100" b="0" dirty="0" smtClean="0"/>
              <a:t>1/31/20</a:t>
            </a:r>
            <a:endParaRPr lang="en-US" dirty="0"/>
          </a:p>
        </p:txBody>
      </p:sp>
      <p:sp>
        <p:nvSpPr>
          <p:cNvPr id="3" name="Content Placeholder 2"/>
          <p:cNvSpPr>
            <a:spLocks noGrp="1"/>
          </p:cNvSpPr>
          <p:nvPr>
            <p:ph idx="1"/>
          </p:nvPr>
        </p:nvSpPr>
        <p:spPr>
          <a:xfrm>
            <a:off x="884837" y="1746001"/>
            <a:ext cx="1758742" cy="728970"/>
          </a:xfrm>
        </p:spPr>
        <p:txBody>
          <a:bodyPr>
            <a:normAutofit/>
          </a:bodyPr>
          <a:lstStyle/>
          <a:p>
            <a:pPr marL="0" indent="0" algn="ctr">
              <a:buNone/>
            </a:pPr>
            <a:r>
              <a:rPr lang="en-US" sz="1600" dirty="0" smtClean="0"/>
              <a:t>Logistic regression (all data)</a:t>
            </a:r>
            <a:endParaRPr lang="en-US" sz="1600" dirty="0" smtClean="0"/>
          </a:p>
        </p:txBody>
      </p:sp>
      <p:sp>
        <p:nvSpPr>
          <p:cNvPr id="4" name="Content Placeholder 2"/>
          <p:cNvSpPr txBox="1">
            <a:spLocks/>
          </p:cNvSpPr>
          <p:nvPr/>
        </p:nvSpPr>
        <p:spPr>
          <a:xfrm>
            <a:off x="5456162" y="1755864"/>
            <a:ext cx="1758742" cy="72897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600" dirty="0" smtClean="0"/>
              <a:t>Random forest (10,000 rows)</a:t>
            </a:r>
            <a:endParaRPr lang="en-US" sz="1600" dirty="0" smtClean="0"/>
          </a:p>
        </p:txBody>
      </p:sp>
      <p:pic>
        <p:nvPicPr>
          <p:cNvPr id="5" name="Picture 4"/>
          <p:cNvPicPr>
            <a:picLocks noChangeAspect="1"/>
          </p:cNvPicPr>
          <p:nvPr/>
        </p:nvPicPr>
        <p:blipFill>
          <a:blip r:embed="rId2"/>
          <a:stretch>
            <a:fillRect/>
          </a:stretch>
        </p:blipFill>
        <p:spPr>
          <a:xfrm>
            <a:off x="102163" y="2540001"/>
            <a:ext cx="4183808" cy="1153018"/>
          </a:xfrm>
          <a:prstGeom prst="rect">
            <a:avLst/>
          </a:prstGeom>
        </p:spPr>
      </p:pic>
      <p:pic>
        <p:nvPicPr>
          <p:cNvPr id="6" name="Picture 5"/>
          <p:cNvPicPr>
            <a:picLocks noChangeAspect="1"/>
          </p:cNvPicPr>
          <p:nvPr/>
        </p:nvPicPr>
        <p:blipFill>
          <a:blip r:embed="rId3"/>
          <a:stretch>
            <a:fillRect/>
          </a:stretch>
        </p:blipFill>
        <p:spPr>
          <a:xfrm>
            <a:off x="4586658" y="2372836"/>
            <a:ext cx="4160482" cy="1214148"/>
          </a:xfrm>
          <a:prstGeom prst="rect">
            <a:avLst/>
          </a:prstGeom>
        </p:spPr>
      </p:pic>
      <p:sp>
        <p:nvSpPr>
          <p:cNvPr id="8" name="TextBox 7"/>
          <p:cNvSpPr txBox="1"/>
          <p:nvPr/>
        </p:nvSpPr>
        <p:spPr>
          <a:xfrm>
            <a:off x="5766632" y="3913304"/>
            <a:ext cx="2843434" cy="307777"/>
          </a:xfrm>
          <a:prstGeom prst="rect">
            <a:avLst/>
          </a:prstGeom>
          <a:noFill/>
        </p:spPr>
        <p:txBody>
          <a:bodyPr wrap="none" rtlCol="0">
            <a:spAutoFit/>
          </a:bodyPr>
          <a:lstStyle/>
          <a:p>
            <a:r>
              <a:rPr lang="en-US" dirty="0" smtClean="0"/>
              <a:t>Recall = sensitivity = TP/(TP+FN)</a:t>
            </a:r>
            <a:endParaRPr lang="en-US" dirty="0"/>
          </a:p>
        </p:txBody>
      </p:sp>
      <p:sp>
        <p:nvSpPr>
          <p:cNvPr id="9" name="TextBox 8"/>
          <p:cNvSpPr txBox="1"/>
          <p:nvPr/>
        </p:nvSpPr>
        <p:spPr>
          <a:xfrm>
            <a:off x="5763527" y="4247116"/>
            <a:ext cx="2090223" cy="307777"/>
          </a:xfrm>
          <a:prstGeom prst="rect">
            <a:avLst/>
          </a:prstGeom>
          <a:noFill/>
        </p:spPr>
        <p:txBody>
          <a:bodyPr wrap="none" rtlCol="0">
            <a:spAutoFit/>
          </a:bodyPr>
          <a:lstStyle/>
          <a:p>
            <a:r>
              <a:rPr lang="en-US" dirty="0" smtClean="0"/>
              <a:t>Precision = TP/(TP+FP)</a:t>
            </a:r>
            <a:endParaRPr lang="en-US" dirty="0"/>
          </a:p>
        </p:txBody>
      </p:sp>
    </p:spTree>
    <p:extLst>
      <p:ext uri="{BB962C8B-B14F-4D97-AF65-F5344CB8AC3E}">
        <p14:creationId xmlns:p14="http://schemas.microsoft.com/office/powerpoint/2010/main" val="40718808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Webapp: Insight Baseball</a:t>
            </a:r>
            <a:endParaRPr/>
          </a:p>
        </p:txBody>
      </p:sp>
      <p:sp>
        <p:nvSpPr>
          <p:cNvPr id="129" name="Google Shape;129;p20"/>
          <p:cNvSpPr txBox="1">
            <a:spLocks noGrp="1"/>
          </p:cNvSpPr>
          <p:nvPr>
            <p:ph idx="1"/>
          </p:nvPr>
        </p:nvSpPr>
        <p:spPr>
          <a:xfrm>
            <a:off x="457199" y="2173612"/>
            <a:ext cx="7175521" cy="39525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Inputs:</a:t>
            </a:r>
            <a:endParaRPr sz="2000" dirty="0"/>
          </a:p>
          <a:p>
            <a:pPr marL="457200" lvl="0" indent="-311150" algn="l" rtl="0">
              <a:spcBef>
                <a:spcPts val="1600"/>
              </a:spcBef>
              <a:spcAft>
                <a:spcPts val="0"/>
              </a:spcAft>
              <a:buSzPts val="1300"/>
              <a:buChar char="●"/>
            </a:pPr>
            <a:r>
              <a:rPr lang="en-US" sz="2000" dirty="0" smtClean="0"/>
              <a:t>Player A </a:t>
            </a:r>
            <a:r>
              <a:rPr lang="mr-IN" sz="2000" dirty="0" smtClean="0"/>
              <a:t>–</a:t>
            </a:r>
            <a:r>
              <a:rPr lang="en-US" sz="2000" dirty="0" smtClean="0"/>
              <a:t> opposing pitcher X </a:t>
            </a:r>
            <a:r>
              <a:rPr lang="mr-IN" sz="2000" dirty="0" smtClean="0"/>
              <a:t>–</a:t>
            </a:r>
            <a:r>
              <a:rPr lang="en-US" sz="2000" dirty="0" smtClean="0"/>
              <a:t> game site (home/away)</a:t>
            </a:r>
          </a:p>
          <a:p>
            <a:pPr marL="457200" indent="-311150">
              <a:spcBef>
                <a:spcPts val="1600"/>
              </a:spcBef>
              <a:buSzPts val="1300"/>
              <a:buFont typeface="Arial"/>
              <a:buChar char="●"/>
            </a:pPr>
            <a:r>
              <a:rPr lang="en-US" sz="2000" dirty="0" smtClean="0"/>
              <a:t>Player B </a:t>
            </a:r>
            <a:r>
              <a:rPr lang="mr-IN" sz="2000" dirty="0" smtClean="0"/>
              <a:t>–</a:t>
            </a:r>
            <a:r>
              <a:rPr lang="en-US" sz="2000" dirty="0" smtClean="0"/>
              <a:t> opposing pitcher Y </a:t>
            </a:r>
            <a:r>
              <a:rPr lang="mr-IN" sz="2000" dirty="0"/>
              <a:t>–</a:t>
            </a:r>
            <a:r>
              <a:rPr lang="en-US" sz="2000" dirty="0"/>
              <a:t> game site (home/away</a:t>
            </a:r>
            <a:r>
              <a:rPr lang="en-US" sz="2000" dirty="0" smtClean="0"/>
              <a:t>)</a:t>
            </a:r>
            <a:endParaRPr sz="2000" dirty="0" smtClean="0"/>
          </a:p>
          <a:p>
            <a:pPr marL="0" lvl="0" indent="0" algn="l" rtl="0">
              <a:spcBef>
                <a:spcPts val="1600"/>
              </a:spcBef>
              <a:spcAft>
                <a:spcPts val="0"/>
              </a:spcAft>
              <a:buNone/>
            </a:pPr>
            <a:endParaRPr lang="en-US" sz="2000" dirty="0" smtClean="0"/>
          </a:p>
          <a:p>
            <a:pPr marL="0" lvl="0" indent="0" algn="l" rtl="0">
              <a:spcBef>
                <a:spcPts val="1600"/>
              </a:spcBef>
              <a:spcAft>
                <a:spcPts val="0"/>
              </a:spcAft>
              <a:buNone/>
            </a:pPr>
            <a:r>
              <a:rPr lang="en" sz="2000" dirty="0" smtClean="0"/>
              <a:t>Output:</a:t>
            </a:r>
            <a:endParaRPr sz="2000" dirty="0" smtClean="0"/>
          </a:p>
          <a:p>
            <a:pPr marL="457200" lvl="0" indent="-311150" algn="l" rtl="0">
              <a:spcBef>
                <a:spcPts val="1600"/>
              </a:spcBef>
              <a:spcAft>
                <a:spcPts val="0"/>
              </a:spcAft>
              <a:buSzPts val="1300"/>
              <a:buChar char="●"/>
            </a:pPr>
            <a:r>
              <a:rPr lang="en-US" sz="2000" dirty="0" smtClean="0"/>
              <a:t>Player recommendation (A or B)</a:t>
            </a:r>
            <a:endParaRPr lang="en-US" sz="2000" dirty="0"/>
          </a:p>
          <a:p>
            <a:pPr marL="457200" lvl="0" indent="-311150" algn="l" rtl="0">
              <a:spcBef>
                <a:spcPts val="1600"/>
              </a:spcBef>
              <a:spcAft>
                <a:spcPts val="0"/>
              </a:spcAft>
              <a:buSzPts val="1300"/>
              <a:buChar char="●"/>
            </a:pPr>
            <a:r>
              <a:rPr lang="en-US" sz="2000" dirty="0" smtClean="0"/>
              <a:t>Uncertainty value</a:t>
            </a:r>
            <a:endParaRPr sz="2000" dirty="0"/>
          </a:p>
        </p:txBody>
      </p:sp>
    </p:spTree>
    <p:extLst>
      <p:ext uri="{BB962C8B-B14F-4D97-AF65-F5344CB8AC3E}">
        <p14:creationId xmlns:p14="http://schemas.microsoft.com/office/powerpoint/2010/main" val="13164401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Methods</a:t>
            </a:r>
            <a:endParaRPr dirty="0"/>
          </a:p>
        </p:txBody>
      </p:sp>
      <p:sp>
        <p:nvSpPr>
          <p:cNvPr id="123" name="Google Shape;123;p19"/>
          <p:cNvSpPr txBox="1">
            <a:spLocks noGrp="1"/>
          </p:cNvSpPr>
          <p:nvPr>
            <p:ph idx="1"/>
          </p:nvPr>
        </p:nvSpPr>
        <p:spPr>
          <a:xfrm>
            <a:off x="5067222" y="5163162"/>
            <a:ext cx="1233294" cy="518318"/>
          </a:xfrm>
          <a:prstGeom prst="rect">
            <a:avLst/>
          </a:prstGeom>
        </p:spPr>
        <p:txBody>
          <a:bodyPr spcFirstLastPara="1" wrap="square" lIns="91425" tIns="91425" rIns="91425" bIns="91425" anchor="t" anchorCtr="0">
            <a:noAutofit/>
          </a:bodyPr>
          <a:lstStyle/>
          <a:p>
            <a:pPr marL="0" indent="0" algn="ctr">
              <a:spcBef>
                <a:spcPts val="1600"/>
              </a:spcBef>
              <a:buNone/>
            </a:pPr>
            <a:r>
              <a:rPr lang="en-US" sz="1400" dirty="0" smtClean="0"/>
              <a:t>Statistics of Player B</a:t>
            </a:r>
            <a:endParaRPr sz="1400" dirty="0"/>
          </a:p>
        </p:txBody>
      </p:sp>
      <p:pic>
        <p:nvPicPr>
          <p:cNvPr id="2" name="Picture 1"/>
          <p:cNvPicPr>
            <a:picLocks noChangeAspect="1"/>
          </p:cNvPicPr>
          <p:nvPr/>
        </p:nvPicPr>
        <p:blipFill>
          <a:blip r:embed="rId3"/>
          <a:stretch>
            <a:fillRect/>
          </a:stretch>
        </p:blipFill>
        <p:spPr>
          <a:xfrm>
            <a:off x="3315469" y="1245175"/>
            <a:ext cx="1168242" cy="1414489"/>
          </a:xfrm>
          <a:prstGeom prst="rect">
            <a:avLst/>
          </a:prstGeom>
        </p:spPr>
      </p:pic>
      <p:sp>
        <p:nvSpPr>
          <p:cNvPr id="3" name="Rectangle 2"/>
          <p:cNvSpPr/>
          <p:nvPr/>
        </p:nvSpPr>
        <p:spPr>
          <a:xfrm>
            <a:off x="220300" y="1578385"/>
            <a:ext cx="2475116" cy="738664"/>
          </a:xfrm>
          <a:prstGeom prst="rect">
            <a:avLst/>
          </a:prstGeom>
        </p:spPr>
        <p:txBody>
          <a:bodyPr wrap="square">
            <a:spAutoFit/>
          </a:bodyPr>
          <a:lstStyle/>
          <a:p>
            <a:pPr algn="ctr"/>
            <a:r>
              <a:rPr lang="en" sz="1800" dirty="0"/>
              <a:t>pybaseball </a:t>
            </a:r>
            <a:r>
              <a:rPr lang="en" sz="1800" dirty="0" smtClean="0"/>
              <a:t>API</a:t>
            </a:r>
            <a:endParaRPr lang="en-US" sz="1800" dirty="0" smtClean="0"/>
          </a:p>
          <a:p>
            <a:pPr algn="ctr"/>
            <a:r>
              <a:rPr lang="en" sz="1200" dirty="0" smtClean="0"/>
              <a:t>2,174,906</a:t>
            </a:r>
            <a:r>
              <a:rPr lang="en-US" sz="1200" dirty="0" smtClean="0"/>
              <a:t> </a:t>
            </a:r>
            <a:r>
              <a:rPr lang="en" sz="1200" dirty="0" smtClean="0"/>
              <a:t>pitch-by-pitch entries</a:t>
            </a:r>
            <a:endParaRPr lang="en-US" sz="1200" dirty="0" smtClean="0"/>
          </a:p>
          <a:p>
            <a:pPr algn="ctr"/>
            <a:r>
              <a:rPr lang="en-US" sz="1200" dirty="0" smtClean="0"/>
              <a:t>(2017-2019 seasons)</a:t>
            </a:r>
            <a:endParaRPr lang="en-US" sz="1200" dirty="0"/>
          </a:p>
        </p:txBody>
      </p:sp>
      <p:cxnSp>
        <p:nvCxnSpPr>
          <p:cNvPr id="5" name="Straight Arrow Connector 4"/>
          <p:cNvCxnSpPr>
            <a:stCxn id="3" idx="3"/>
            <a:endCxn id="2" idx="1"/>
          </p:cNvCxnSpPr>
          <p:nvPr/>
        </p:nvCxnSpPr>
        <p:spPr>
          <a:xfrm>
            <a:off x="2695416" y="1947717"/>
            <a:ext cx="620053" cy="470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38591" y="1952420"/>
            <a:ext cx="1360675" cy="4232"/>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6074525" y="2906799"/>
            <a:ext cx="2711490" cy="738664"/>
          </a:xfrm>
          <a:prstGeom prst="rect">
            <a:avLst/>
          </a:prstGeom>
        </p:spPr>
        <p:txBody>
          <a:bodyPr wrap="square">
            <a:spAutoFit/>
          </a:bodyPr>
          <a:lstStyle/>
          <a:p>
            <a:pPr algn="ctr"/>
            <a:r>
              <a:rPr lang="en-US" dirty="0" smtClean="0"/>
              <a:t>Construct features of batter and pitcher performance, game conditions for each player</a:t>
            </a:r>
            <a:endParaRPr lang="en-US" dirty="0"/>
          </a:p>
        </p:txBody>
      </p:sp>
      <p:sp>
        <p:nvSpPr>
          <p:cNvPr id="26" name="Google Shape;123;p19"/>
          <p:cNvSpPr txBox="1">
            <a:spLocks/>
          </p:cNvSpPr>
          <p:nvPr/>
        </p:nvSpPr>
        <p:spPr>
          <a:xfrm>
            <a:off x="306859" y="5688557"/>
            <a:ext cx="2694875" cy="1010708"/>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400" dirty="0" smtClean="0"/>
              <a:t>Build a model and provide recommendation based on </a:t>
            </a:r>
            <a:r>
              <a:rPr lang="en-US" sz="1400" dirty="0" smtClean="0"/>
              <a:t>prediction probability of getting on base</a:t>
            </a:r>
            <a:endParaRPr lang="en" sz="1400" dirty="0"/>
          </a:p>
        </p:txBody>
      </p:sp>
      <p:pic>
        <p:nvPicPr>
          <p:cNvPr id="24" name="Picture 23"/>
          <p:cNvPicPr>
            <a:picLocks noChangeAspect="1"/>
          </p:cNvPicPr>
          <p:nvPr/>
        </p:nvPicPr>
        <p:blipFill>
          <a:blip r:embed="rId4"/>
          <a:stretch>
            <a:fillRect/>
          </a:stretch>
        </p:blipFill>
        <p:spPr>
          <a:xfrm>
            <a:off x="519701" y="4180496"/>
            <a:ext cx="2151363" cy="1434242"/>
          </a:xfrm>
          <a:prstGeom prst="rect">
            <a:avLst/>
          </a:prstGeom>
        </p:spPr>
      </p:pic>
      <p:sp>
        <p:nvSpPr>
          <p:cNvPr id="33" name="Google Shape;123;p19"/>
          <p:cNvSpPr txBox="1">
            <a:spLocks/>
          </p:cNvSpPr>
          <p:nvPr/>
        </p:nvSpPr>
        <p:spPr>
          <a:xfrm>
            <a:off x="5643500" y="5869455"/>
            <a:ext cx="3179658" cy="593116"/>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800" dirty="0" smtClean="0"/>
              <a:t>Compare prediction with actual performance on given date</a:t>
            </a:r>
            <a:endParaRPr lang="en" sz="1800" dirty="0"/>
          </a:p>
        </p:txBody>
      </p:sp>
      <p:sp>
        <p:nvSpPr>
          <p:cNvPr id="34" name="Google Shape;123;p19"/>
          <p:cNvSpPr txBox="1">
            <a:spLocks/>
          </p:cNvSpPr>
          <p:nvPr/>
        </p:nvSpPr>
        <p:spPr>
          <a:xfrm>
            <a:off x="5060072" y="4502762"/>
            <a:ext cx="1247594" cy="518318"/>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Font typeface="Arial"/>
              <a:buNone/>
            </a:pPr>
            <a:r>
              <a:rPr lang="en-US" sz="1400" dirty="0" smtClean="0"/>
              <a:t>Statistics of Player A</a:t>
            </a:r>
            <a:endParaRPr lang="en-US" sz="1400" dirty="0"/>
          </a:p>
        </p:txBody>
      </p:sp>
      <p:pic>
        <p:nvPicPr>
          <p:cNvPr id="48" name="Picture 47"/>
          <p:cNvPicPr>
            <a:picLocks noChangeAspect="1"/>
          </p:cNvPicPr>
          <p:nvPr/>
        </p:nvPicPr>
        <p:blipFill>
          <a:blip r:embed="rId5"/>
          <a:stretch>
            <a:fillRect/>
          </a:stretch>
        </p:blipFill>
        <p:spPr>
          <a:xfrm>
            <a:off x="6294881" y="842267"/>
            <a:ext cx="2007694" cy="1995526"/>
          </a:xfrm>
          <a:prstGeom prst="rect">
            <a:avLst/>
          </a:prstGeom>
        </p:spPr>
      </p:pic>
      <p:cxnSp>
        <p:nvCxnSpPr>
          <p:cNvPr id="54" name="Straight Arrow Connector 53"/>
          <p:cNvCxnSpPr/>
          <p:nvPr/>
        </p:nvCxnSpPr>
        <p:spPr>
          <a:xfrm>
            <a:off x="2657585" y="4831978"/>
            <a:ext cx="577573"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3285872" y="4666362"/>
            <a:ext cx="1660131" cy="523220"/>
          </a:xfrm>
          <a:prstGeom prst="rect">
            <a:avLst/>
          </a:prstGeom>
        </p:spPr>
        <p:txBody>
          <a:bodyPr wrap="square">
            <a:spAutoFit/>
          </a:bodyPr>
          <a:lstStyle/>
          <a:p>
            <a:pPr algn="ctr"/>
            <a:r>
              <a:rPr lang="en-US" dirty="0" smtClean="0"/>
              <a:t>“Recommend selecting Player B”</a:t>
            </a:r>
            <a:endParaRPr lang="en-US" dirty="0"/>
          </a:p>
        </p:txBody>
      </p:sp>
      <p:pic>
        <p:nvPicPr>
          <p:cNvPr id="57" name="Picture 56"/>
          <p:cNvPicPr>
            <a:picLocks noChangeAspect="1"/>
          </p:cNvPicPr>
          <p:nvPr/>
        </p:nvPicPr>
        <p:blipFill rotWithShape="1">
          <a:blip r:embed="rId6"/>
          <a:srcRect r="49712"/>
          <a:stretch/>
        </p:blipFill>
        <p:spPr>
          <a:xfrm>
            <a:off x="6232580" y="4554398"/>
            <a:ext cx="2708220" cy="423929"/>
          </a:xfrm>
          <a:prstGeom prst="rect">
            <a:avLst/>
          </a:prstGeom>
        </p:spPr>
      </p:pic>
      <p:pic>
        <p:nvPicPr>
          <p:cNvPr id="60" name="Picture 59"/>
          <p:cNvPicPr>
            <a:picLocks noChangeAspect="1"/>
          </p:cNvPicPr>
          <p:nvPr/>
        </p:nvPicPr>
        <p:blipFill rotWithShape="1">
          <a:blip r:embed="rId6"/>
          <a:srcRect l="50155"/>
          <a:stretch/>
        </p:blipFill>
        <p:spPr>
          <a:xfrm>
            <a:off x="6282266" y="5197864"/>
            <a:ext cx="2684379" cy="423929"/>
          </a:xfrm>
          <a:prstGeom prst="rect">
            <a:avLst/>
          </a:prstGeom>
        </p:spPr>
      </p:pic>
      <p:cxnSp>
        <p:nvCxnSpPr>
          <p:cNvPr id="59" name="Elbow Connector 58"/>
          <p:cNvCxnSpPr>
            <a:stCxn id="20" idx="2"/>
            <a:endCxn id="24" idx="0"/>
          </p:cNvCxnSpPr>
          <p:nvPr/>
        </p:nvCxnSpPr>
        <p:spPr>
          <a:xfrm rot="5400000">
            <a:off x="4245311" y="995536"/>
            <a:ext cx="535033" cy="5834887"/>
          </a:xfrm>
          <a:prstGeom prst="bentConnector3">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63" name="Google Shape;123;p19"/>
          <p:cNvSpPr txBox="1">
            <a:spLocks/>
          </p:cNvSpPr>
          <p:nvPr/>
        </p:nvSpPr>
        <p:spPr>
          <a:xfrm>
            <a:off x="5964342" y="4096803"/>
            <a:ext cx="3179658" cy="593116"/>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1600"/>
              </a:spcBef>
              <a:buNone/>
            </a:pPr>
            <a:r>
              <a:rPr lang="en" sz="1800" dirty="0" smtClean="0"/>
              <a:t>Verification</a:t>
            </a:r>
            <a:endParaRPr lang="en" sz="1800" dirty="0"/>
          </a:p>
        </p:txBody>
      </p:sp>
    </p:spTree>
    <p:extLst>
      <p:ext uri="{BB962C8B-B14F-4D97-AF65-F5344CB8AC3E}">
        <p14:creationId xmlns:p14="http://schemas.microsoft.com/office/powerpoint/2010/main" val="9522786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t>Features that may predict a batter’s ability to get on base</a:t>
            </a:r>
            <a:endParaRPr sz="4000" dirty="0"/>
          </a:p>
        </p:txBody>
      </p:sp>
      <p:sp>
        <p:nvSpPr>
          <p:cNvPr id="7" name="Rectangle 6"/>
          <p:cNvSpPr/>
          <p:nvPr/>
        </p:nvSpPr>
        <p:spPr>
          <a:xfrm>
            <a:off x="391765" y="2015531"/>
            <a:ext cx="2795660" cy="2616101"/>
          </a:xfrm>
          <a:prstGeom prst="rect">
            <a:avLst/>
          </a:prstGeom>
          <a:ln>
            <a:solidFill>
              <a:schemeClr val="tx1"/>
            </a:solidFill>
          </a:ln>
        </p:spPr>
        <p:txBody>
          <a:bodyPr wrap="square">
            <a:spAutoFit/>
          </a:bodyPr>
          <a:lstStyle/>
          <a:p>
            <a:pPr algn="ctr"/>
            <a:r>
              <a:rPr lang="en-US" sz="1800" b="1" dirty="0" smtClean="0"/>
              <a:t>Batter</a:t>
            </a:r>
          </a:p>
          <a:p>
            <a:pPr marL="285750" indent="-285750">
              <a:buFont typeface="Arial"/>
              <a:buChar char="•"/>
            </a:pPr>
            <a:r>
              <a:rPr lang="en-US" sz="1600" dirty="0" smtClean="0"/>
              <a:t>Batting side (L or R)</a:t>
            </a:r>
          </a:p>
          <a:p>
            <a:pPr marL="285750" indent="-285750">
              <a:buFont typeface="Arial"/>
              <a:buChar char="•"/>
            </a:pPr>
            <a:r>
              <a:rPr lang="en-US" sz="1600" dirty="0" smtClean="0"/>
              <a:t>Player value</a:t>
            </a:r>
          </a:p>
          <a:p>
            <a:pPr marL="285750" indent="-285750">
              <a:buFont typeface="Arial"/>
              <a:buChar char="•"/>
            </a:pPr>
            <a:r>
              <a:rPr lang="en-US" sz="1600" dirty="0"/>
              <a:t>O</a:t>
            </a:r>
            <a:r>
              <a:rPr lang="en-US" sz="1600" dirty="0" smtClean="0"/>
              <a:t>n-base percentage</a:t>
            </a:r>
          </a:p>
          <a:p>
            <a:pPr marL="285750" indent="-285750">
              <a:buFont typeface="Arial"/>
              <a:buChar char="•"/>
            </a:pPr>
            <a:r>
              <a:rPr lang="en-US" sz="1600" dirty="0" smtClean="0"/>
              <a:t>Slugging percentage</a:t>
            </a:r>
          </a:p>
          <a:p>
            <a:pPr marL="285750" indent="-285750">
              <a:buFont typeface="Arial"/>
              <a:buChar char="•"/>
            </a:pPr>
            <a:r>
              <a:rPr lang="en-US" sz="1600" dirty="0" smtClean="0"/>
              <a:t>On-base plus slugging percentage</a:t>
            </a:r>
          </a:p>
          <a:p>
            <a:pPr marL="285750" indent="-285750">
              <a:buFont typeface="Arial"/>
              <a:buChar char="•"/>
            </a:pPr>
            <a:r>
              <a:rPr lang="en-US" sz="1600" dirty="0" smtClean="0"/>
              <a:t>Walk percentage</a:t>
            </a:r>
          </a:p>
          <a:p>
            <a:pPr marL="285750" indent="-285750">
              <a:buFont typeface="Arial"/>
              <a:buChar char="•"/>
            </a:pPr>
            <a:r>
              <a:rPr lang="en-US" sz="1600" dirty="0" smtClean="0"/>
              <a:t>Strikeout percentage</a:t>
            </a:r>
          </a:p>
          <a:p>
            <a:endParaRPr lang="en-US" sz="1800" dirty="0" smtClean="0"/>
          </a:p>
        </p:txBody>
      </p:sp>
      <p:sp>
        <p:nvSpPr>
          <p:cNvPr id="8" name="Rectangle 7"/>
          <p:cNvSpPr/>
          <p:nvPr/>
        </p:nvSpPr>
        <p:spPr>
          <a:xfrm>
            <a:off x="3373360" y="2015531"/>
            <a:ext cx="2657767" cy="2092881"/>
          </a:xfrm>
          <a:prstGeom prst="rect">
            <a:avLst/>
          </a:prstGeom>
          <a:ln>
            <a:solidFill>
              <a:schemeClr val="tx1"/>
            </a:solidFill>
          </a:ln>
        </p:spPr>
        <p:txBody>
          <a:bodyPr wrap="square">
            <a:spAutoFit/>
          </a:bodyPr>
          <a:lstStyle/>
          <a:p>
            <a:pPr algn="ctr"/>
            <a:r>
              <a:rPr lang="en-US" sz="1800" b="1" dirty="0" smtClean="0"/>
              <a:t>Pitcher</a:t>
            </a:r>
          </a:p>
          <a:p>
            <a:pPr marL="285750" indent="-285750">
              <a:buFont typeface="Arial"/>
              <a:buChar char="•"/>
            </a:pPr>
            <a:r>
              <a:rPr lang="en-US" sz="1600" dirty="0"/>
              <a:t>Throwing </a:t>
            </a:r>
            <a:r>
              <a:rPr lang="en-US" sz="1600" dirty="0" smtClean="0"/>
              <a:t>arm </a:t>
            </a:r>
            <a:r>
              <a:rPr lang="en-US" sz="1600" dirty="0"/>
              <a:t>(L or R)</a:t>
            </a:r>
            <a:endParaRPr lang="en-US" sz="1600" dirty="0" smtClean="0"/>
          </a:p>
          <a:p>
            <a:pPr marL="285750" indent="-285750">
              <a:buFont typeface="Arial"/>
              <a:buChar char="•"/>
            </a:pPr>
            <a:r>
              <a:rPr lang="en-US" sz="1600" dirty="0" smtClean="0"/>
              <a:t>Player value</a:t>
            </a:r>
          </a:p>
          <a:p>
            <a:pPr marL="285750" indent="-285750">
              <a:buFont typeface="Arial"/>
              <a:buChar char="•"/>
            </a:pPr>
            <a:r>
              <a:rPr lang="en-US" sz="1600" dirty="0" smtClean="0"/>
              <a:t>Historical </a:t>
            </a:r>
            <a:r>
              <a:rPr lang="en-US" sz="1600" dirty="0" err="1" smtClean="0"/>
              <a:t>walks+hits</a:t>
            </a:r>
            <a:r>
              <a:rPr lang="en-US" sz="1600" dirty="0" smtClean="0"/>
              <a:t> rate</a:t>
            </a:r>
          </a:p>
          <a:p>
            <a:pPr marL="285750" indent="-285750">
              <a:buFont typeface="Arial"/>
              <a:buChar char="•"/>
            </a:pPr>
            <a:r>
              <a:rPr lang="en-US" sz="1600" dirty="0" smtClean="0"/>
              <a:t>ERA</a:t>
            </a:r>
          </a:p>
          <a:p>
            <a:pPr marL="285750" indent="-285750">
              <a:buFont typeface="Arial"/>
              <a:buChar char="•"/>
            </a:pPr>
            <a:r>
              <a:rPr lang="en-US" sz="1600" dirty="0" smtClean="0"/>
              <a:t>Walk percentage</a:t>
            </a:r>
          </a:p>
          <a:p>
            <a:pPr marL="285750" indent="-285750">
              <a:buFont typeface="Arial"/>
              <a:buChar char="•"/>
            </a:pPr>
            <a:r>
              <a:rPr lang="en-US" sz="1600" dirty="0"/>
              <a:t>Strikeout </a:t>
            </a:r>
            <a:r>
              <a:rPr lang="en-US" sz="1600" dirty="0" smtClean="0"/>
              <a:t>percentage</a:t>
            </a:r>
          </a:p>
        </p:txBody>
      </p:sp>
      <p:sp>
        <p:nvSpPr>
          <p:cNvPr id="9" name="Rectangle 8"/>
          <p:cNvSpPr/>
          <p:nvPr/>
        </p:nvSpPr>
        <p:spPr>
          <a:xfrm>
            <a:off x="6135128" y="2015531"/>
            <a:ext cx="2657767" cy="646331"/>
          </a:xfrm>
          <a:prstGeom prst="rect">
            <a:avLst/>
          </a:prstGeom>
          <a:ln>
            <a:solidFill>
              <a:schemeClr val="tx1"/>
            </a:solidFill>
          </a:ln>
        </p:spPr>
        <p:txBody>
          <a:bodyPr wrap="square">
            <a:spAutoFit/>
          </a:bodyPr>
          <a:lstStyle/>
          <a:p>
            <a:pPr algn="ctr"/>
            <a:r>
              <a:rPr lang="en-US" sz="1800" b="1" dirty="0" smtClean="0"/>
              <a:t>Game condition</a:t>
            </a:r>
          </a:p>
          <a:p>
            <a:pPr marL="285750" indent="-285750">
              <a:buFont typeface="Arial"/>
              <a:buChar char="•"/>
            </a:pPr>
            <a:r>
              <a:rPr lang="en-US" sz="1800" dirty="0" smtClean="0"/>
              <a:t>Home or away</a:t>
            </a:r>
          </a:p>
        </p:txBody>
      </p:sp>
      <p:sp>
        <p:nvSpPr>
          <p:cNvPr id="2" name="Rectangle 1"/>
          <p:cNvSpPr/>
          <p:nvPr/>
        </p:nvSpPr>
        <p:spPr>
          <a:xfrm>
            <a:off x="4883798" y="5746258"/>
            <a:ext cx="3980445" cy="738664"/>
          </a:xfrm>
          <a:prstGeom prst="rect">
            <a:avLst/>
          </a:prstGeom>
        </p:spPr>
        <p:txBody>
          <a:bodyPr wrap="square">
            <a:spAutoFit/>
          </a:bodyPr>
          <a:lstStyle/>
          <a:p>
            <a:pPr marL="285750" indent="-285750">
              <a:buFont typeface="Arial"/>
              <a:buChar char="•"/>
            </a:pPr>
            <a:r>
              <a:rPr lang="is-IS" dirty="0" smtClean="0"/>
              <a:t>232,703 rows (each at-bat from 2017-2019)</a:t>
            </a:r>
          </a:p>
          <a:p>
            <a:pPr marL="285750" indent="-285750">
              <a:buFont typeface="Arial"/>
              <a:buChar char="•"/>
            </a:pPr>
            <a:r>
              <a:rPr lang="en-US" dirty="0" smtClean="0"/>
              <a:t>C</a:t>
            </a:r>
            <a:r>
              <a:rPr lang="is-IS" dirty="0" smtClean="0"/>
              <a:t>ategorical variables, including batter and pitcher name, are one-hot encoded</a:t>
            </a:r>
            <a:endParaRPr lang="en-US" dirty="0"/>
          </a:p>
        </p:txBody>
      </p:sp>
    </p:spTree>
    <p:extLst>
      <p:ext uri="{BB962C8B-B14F-4D97-AF65-F5344CB8AC3E}">
        <p14:creationId xmlns:p14="http://schemas.microsoft.com/office/powerpoint/2010/main" val="34534695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t>Handedness of pitcher can affect batter performance</a:t>
            </a:r>
            <a:endParaRPr sz="4000" dirty="0"/>
          </a:p>
        </p:txBody>
      </p:sp>
      <p:pic>
        <p:nvPicPr>
          <p:cNvPr id="5" name="Picture 4"/>
          <p:cNvPicPr>
            <a:picLocks noChangeAspect="1"/>
          </p:cNvPicPr>
          <p:nvPr/>
        </p:nvPicPr>
        <p:blipFill>
          <a:blip r:embed="rId3"/>
          <a:stretch>
            <a:fillRect/>
          </a:stretch>
        </p:blipFill>
        <p:spPr>
          <a:xfrm>
            <a:off x="586193" y="2163860"/>
            <a:ext cx="7776354" cy="3013601"/>
          </a:xfrm>
          <a:prstGeom prst="rect">
            <a:avLst/>
          </a:prstGeom>
        </p:spPr>
      </p:pic>
      <p:sp>
        <p:nvSpPr>
          <p:cNvPr id="7" name="Rectangle 6"/>
          <p:cNvSpPr/>
          <p:nvPr/>
        </p:nvSpPr>
        <p:spPr>
          <a:xfrm>
            <a:off x="5178038" y="6124509"/>
            <a:ext cx="3419459" cy="461665"/>
          </a:xfrm>
          <a:prstGeom prst="rect">
            <a:avLst/>
          </a:prstGeom>
        </p:spPr>
        <p:txBody>
          <a:bodyPr wrap="square">
            <a:spAutoFit/>
          </a:bodyPr>
          <a:lstStyle/>
          <a:p>
            <a:r>
              <a:rPr lang="en-US" sz="1200" dirty="0" smtClean="0"/>
              <a:t>Significant difference in batter on-base percentage between pitcher handedness</a:t>
            </a:r>
          </a:p>
        </p:txBody>
      </p:sp>
    </p:spTree>
    <p:extLst>
      <p:ext uri="{BB962C8B-B14F-4D97-AF65-F5344CB8AC3E}">
        <p14:creationId xmlns:p14="http://schemas.microsoft.com/office/powerpoint/2010/main" val="16186652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model performance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51564178"/>
              </p:ext>
            </p:extLst>
          </p:nvPr>
        </p:nvGraphicFramePr>
        <p:xfrm>
          <a:off x="1897633" y="2379402"/>
          <a:ext cx="4892435" cy="1435100"/>
        </p:xfrm>
        <a:graphic>
          <a:graphicData uri="http://schemas.openxmlformats.org/drawingml/2006/table">
            <a:tbl>
              <a:tblPr/>
              <a:tblGrid>
                <a:gridCol w="978487"/>
                <a:gridCol w="978487"/>
                <a:gridCol w="978487"/>
                <a:gridCol w="978487"/>
                <a:gridCol w="978487"/>
              </a:tblGrid>
              <a:tr h="190500">
                <a:tc>
                  <a:txBody>
                    <a:bodyPr/>
                    <a:lstStyle/>
                    <a:p>
                      <a:pPr algn="ctr" fontAlgn="b"/>
                      <a:r>
                        <a:rPr lang="en-US" sz="1800" b="0" i="0" u="none" strike="noStrike">
                          <a:solidFill>
                            <a:srgbClr val="000000"/>
                          </a:solidFill>
                          <a:effectLst/>
                          <a:latin typeface="Arial"/>
                        </a:rPr>
                        <a:t>class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a:rPr>
                        <a:t>precision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a:rPr>
                        <a:t>recall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a:rPr>
                        <a:t>f1-score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Arial"/>
                        </a:rPr>
                        <a:t>support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b"/>
                      <a:r>
                        <a:rPr lang="en-US" sz="1800" b="0" i="0" u="none" strike="noStrike">
                          <a:solidFill>
                            <a:srgbClr val="000000"/>
                          </a:solidFill>
                          <a:effectLst/>
                          <a:latin typeface="Arial"/>
                        </a:rPr>
                        <a:t>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800" b="0" i="0" u="none" strike="noStrike">
                          <a:solidFill>
                            <a:srgbClr val="000000"/>
                          </a:solidFill>
                          <a:effectLst/>
                          <a:latin typeface="Arial"/>
                        </a:rPr>
                        <a:t>62864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b"/>
                      <a:r>
                        <a:rPr lang="en-US" sz="1800" b="0" i="0" u="none" strike="noStrike">
                          <a:solidFill>
                            <a:srgbClr val="000000"/>
                          </a:solidFill>
                          <a:effectLst/>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0.35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800" b="0" i="0" u="none" strike="noStrike">
                          <a:solidFill>
                            <a:srgbClr val="000000"/>
                          </a:solidFill>
                          <a:effectLst/>
                          <a:latin typeface="Arial"/>
                        </a:rPr>
                        <a:t>30218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b"/>
                      <a:r>
                        <a:rPr lang="en-US" sz="1800" b="0" i="0" u="none" strike="noStrike">
                          <a:solidFill>
                            <a:srgbClr val="000000"/>
                          </a:solidFill>
                          <a:effectLst/>
                          <a:latin typeface="Arial"/>
                        </a:rPr>
                        <a:t>accuracy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k-SK" sz="1800" b="0" i="0" u="none" strike="noStrike" dirty="0">
                          <a:solidFill>
                            <a:srgbClr val="000000"/>
                          </a:solidFill>
                          <a:effectLst/>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b-NO" sz="1800" b="0" i="0" u="none" strike="noStrike">
                          <a:solidFill>
                            <a:srgbClr val="000000"/>
                          </a:solidFill>
                          <a:effectLst/>
                          <a:latin typeface="Arial"/>
                        </a:rPr>
                        <a:t>0.52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800" b="0" i="0" u="none" strike="noStrike" dirty="0">
                          <a:solidFill>
                            <a:srgbClr val="000000"/>
                          </a:solidFill>
                          <a:effectLst/>
                          <a:latin typeface="Arial"/>
                        </a:rPr>
                        <a:t>93082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4617710"/>
      </p:ext>
    </p:extLst>
  </p:cSld>
  <p:clrMapOvr>
    <a:masterClrMapping/>
  </p:clrMapOvr>
</p:sld>
</file>

<file path=ppt/theme/theme1.xml><?xml version="1.0" encoding="utf-8"?>
<a:theme xmlns:a="http://schemas.openxmlformats.org/drawingml/2006/main" name="BL Default Theme 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 Default Theme 2019.thmx</Template>
  <TotalTime>8533</TotalTime>
  <Words>2916</Words>
  <Application>Microsoft Macintosh PowerPoint</Application>
  <PresentationFormat>On-screen Show (4:3)</PresentationFormat>
  <Paragraphs>391</Paragraphs>
  <Slides>40</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BL Default Theme 2019</vt:lpstr>
      <vt:lpstr>Worksheet</vt:lpstr>
      <vt:lpstr>Baseball player selection in fantasy baseball leagues</vt:lpstr>
      <vt:lpstr>A baseball player’s contribution to winning depends heavily on the batter-pitcher matchup</vt:lpstr>
      <vt:lpstr>“Moneyball” changed how baseball selected players on a season-long roster</vt:lpstr>
      <vt:lpstr>Fantasy baseball represents a projected market of $8.6 billion for 2020</vt:lpstr>
      <vt:lpstr>Webapp: Insight Baseball</vt:lpstr>
      <vt:lpstr>Methods</vt:lpstr>
      <vt:lpstr>Features that may predict a batter’s ability to get on base</vt:lpstr>
      <vt:lpstr>Handedness of pitcher can affect batter performance</vt:lpstr>
      <vt:lpstr>Current model performance</vt:lpstr>
      <vt:lpstr>PowerPoint Presentation</vt:lpstr>
      <vt:lpstr>PowerPoint Presentation</vt:lpstr>
      <vt:lpstr>Features that can affect performance metrics of the batter on a given day</vt:lpstr>
      <vt:lpstr>Project checkpoints</vt:lpstr>
      <vt:lpstr>Output ideas 1/26/20</vt:lpstr>
      <vt:lpstr>Notes</vt:lpstr>
      <vt:lpstr>Project score refinement 1/18/20</vt:lpstr>
      <vt:lpstr>Learning about fantasy baseball - focuses on head-to-head format (1 win a week) (youtube) 1/18/20</vt:lpstr>
      <vt:lpstr>Fantasy baseball - draft for the season 1/18/20</vt:lpstr>
      <vt:lpstr>Fantasy baseball - being competitive for season 1/18/20</vt:lpstr>
      <vt:lpstr>Fantasy baseball - conclusion of league 1/18/20</vt:lpstr>
      <vt:lpstr>Fantasy 101: Intro to fantasy baseball (ESPN article)  1/18/20</vt:lpstr>
      <vt:lpstr>Daily fantasy baseball  1/18/20</vt:lpstr>
      <vt:lpstr>Daily fantasy baseball (It could be too much for me to tackle) 1/18/20</vt:lpstr>
      <vt:lpstr>After research, decide to go with season format, H2H 1/18/20</vt:lpstr>
      <vt:lpstr>Other notes from Eric 1/18/20</vt:lpstr>
      <vt:lpstr>Other direction 1/18/20</vt:lpstr>
      <vt:lpstr>Other direction - defensive shifts 1/18/20</vt:lpstr>
      <vt:lpstr>Other direction 1/18/20</vt:lpstr>
      <vt:lpstr>Main skills to demonstrate 1/20/20</vt:lpstr>
      <vt:lpstr>Build a basic model of player selection 1/20/20</vt:lpstr>
      <vt:lpstr>More notes from Eric</vt:lpstr>
      <vt:lpstr>Approach iteration - use logistic regression to identify features associated with a home run for each plate appearance 1/21/20</vt:lpstr>
      <vt:lpstr>Audio detection 1/21/20</vt:lpstr>
      <vt:lpstr>Change approach from logistic to Bayesian framework 1/24/20</vt:lpstr>
      <vt:lpstr>Get pitcher features 1/27/20</vt:lpstr>
      <vt:lpstr>Other 1/27/20</vt:lpstr>
      <vt:lpstr>Additional features to incorporate 1/30/20</vt:lpstr>
      <vt:lpstr>Additional things to try 1/31/20</vt:lpstr>
      <vt:lpstr>Small group session 1/31/20</vt:lpstr>
      <vt:lpstr>Random forest 1/31/20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player selection in fantasy baseball leagues</dc:title>
  <cp:lastModifiedBy>Ben Lacar</cp:lastModifiedBy>
  <cp:revision>84</cp:revision>
  <dcterms:modified xsi:type="dcterms:W3CDTF">2020-02-02T19:47:45Z</dcterms:modified>
</cp:coreProperties>
</file>